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1" r:id="rId4"/>
    <p:sldMasterId id="2147483709" r:id="rId5"/>
    <p:sldMasterId id="2147483741" r:id="rId6"/>
    <p:sldMasterId id="2147483648" r:id="rId7"/>
    <p:sldMasterId id="2147483751" r:id="rId8"/>
    <p:sldMasterId id="2147483724" r:id="rId9"/>
  </p:sldMasterIdLst>
  <p:notesMasterIdLst>
    <p:notesMasterId r:id="rId52"/>
  </p:notesMasterIdLst>
  <p:sldIdLst>
    <p:sldId id="275" r:id="rId10"/>
    <p:sldId id="257" r:id="rId11"/>
    <p:sldId id="309" r:id="rId12"/>
    <p:sldId id="258" r:id="rId13"/>
    <p:sldId id="276" r:id="rId14"/>
    <p:sldId id="259" r:id="rId15"/>
    <p:sldId id="261" r:id="rId16"/>
    <p:sldId id="263" r:id="rId17"/>
    <p:sldId id="264" r:id="rId18"/>
    <p:sldId id="260" r:id="rId19"/>
    <p:sldId id="281" r:id="rId20"/>
    <p:sldId id="262" r:id="rId21"/>
    <p:sldId id="282" r:id="rId22"/>
    <p:sldId id="284" r:id="rId23"/>
    <p:sldId id="283" r:id="rId24"/>
    <p:sldId id="308" r:id="rId25"/>
    <p:sldId id="285" r:id="rId26"/>
    <p:sldId id="286" r:id="rId27"/>
    <p:sldId id="278" r:id="rId28"/>
    <p:sldId id="277" r:id="rId29"/>
    <p:sldId id="287" r:id="rId30"/>
    <p:sldId id="288" r:id="rId31"/>
    <p:sldId id="256" r:id="rId32"/>
    <p:sldId id="299" r:id="rId33"/>
    <p:sldId id="290" r:id="rId34"/>
    <p:sldId id="298" r:id="rId35"/>
    <p:sldId id="297" r:id="rId36"/>
    <p:sldId id="293" r:id="rId37"/>
    <p:sldId id="296" r:id="rId38"/>
    <p:sldId id="295" r:id="rId39"/>
    <p:sldId id="306" r:id="rId40"/>
    <p:sldId id="300" r:id="rId41"/>
    <p:sldId id="302" r:id="rId42"/>
    <p:sldId id="304" r:id="rId43"/>
    <p:sldId id="305" r:id="rId44"/>
    <p:sldId id="301" r:id="rId45"/>
    <p:sldId id="312" r:id="rId46"/>
    <p:sldId id="307" r:id="rId47"/>
    <p:sldId id="311" r:id="rId48"/>
    <p:sldId id="310" r:id="rId49"/>
    <p:sldId id="274" r:id="rId50"/>
    <p:sldId id="272" r:id="rId51"/>
  </p:sldIdLst>
  <p:sldSz cx="18288000" cy="10287000"/>
  <p:notesSz cx="6858000" cy="9144000"/>
  <p:embeddedFontLst>
    <p:embeddedFont>
      <p:font typeface="Arial" panose="020B0604020202020204" pitchFamily="34" charset="0"/>
      <p:regular r:id="rId53"/>
    </p:embeddedFont>
    <p:embeddedFont>
      <p:font typeface="Arial Bold" panose="020B0704020202020204" pitchFamily="34" charset="0"/>
      <p:regular r:id="rId54"/>
      <p:bold r:id="rId55"/>
    </p:embeddedFont>
    <p:embeddedFont>
      <p:font typeface="Arial Nova" panose="020B0504020202020204" pitchFamily="34" charset="0"/>
      <p:regular r:id="rId56"/>
      <p:bold r:id="rId57"/>
      <p:italic r:id="rId58"/>
      <p:boldItalic r:id="rId59"/>
    </p:embeddedFont>
    <p:embeddedFont>
      <p:font typeface="Messina Sans 1" panose="020B0604020202020204" charset="0"/>
      <p:regular r:id="rId60"/>
    </p:embeddedFont>
    <p:embeddedFont>
      <p:font typeface="Messina Sans 2" panose="020B0604020202020204" charset="0"/>
      <p:regular r:id="rId61"/>
    </p:embeddedFont>
    <p:embeddedFont>
      <p:font typeface="Messina Sans 3" panose="020B0604020202020204" charset="0"/>
      <p:regular r:id="rId62"/>
    </p:embeddedFont>
    <p:embeddedFont>
      <p:font typeface="Open Sans" panose="020B0606030504020204" pitchFamily="34" charset="0"/>
      <p:regular r:id="rId63"/>
      <p:bold r:id="rId64"/>
      <p:italic r:id="rId65"/>
      <p:boldItalic r:id="rId66"/>
    </p:embeddedFont>
    <p:embeddedFont>
      <p:font typeface="Open Sans Bold" panose="020B0806030504020204" pitchFamily="34" charset="0"/>
      <p:regular r:id="rId67"/>
      <p:bold r:id="rId68"/>
    </p:embeddedFont>
    <p:embeddedFont>
      <p:font typeface="Segoe UI" panose="020B0502040204020203" pitchFamily="34"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9D9E"/>
    <a:srgbClr val="0E6CDD"/>
    <a:srgbClr val="3D83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63790-5DDE-FC2C-D261-7CF126BC7850}" v="4" dt="2023-07-19T08:24:28.800"/>
    <p1510:client id="{16584191-0CC1-6D47-1F6D-2521EF61A180}" v="11" dt="2023-09-18T13:57:37.086"/>
    <p1510:client id="{188A81E0-A18F-94EA-8A7B-703E834A9148}" v="139" dt="2023-07-27T16:34:28.699"/>
    <p1510:client id="{1DA9D56C-A3A0-C64C-D506-D42BF97375B7}" v="1" dt="2023-07-31T13:23:36.794"/>
    <p1510:client id="{358AE46E-3741-4F94-B4F3-D635F52F52E9}" v="1" dt="2023-07-17T19:58:44.013"/>
    <p1510:client id="{42F3B552-AE4C-F5BF-6B61-7D6DD2DA28AF}" v="173" dt="2023-07-17T10:40:49.487"/>
    <p1510:client id="{4C74D5F2-2A4C-B6FC-2195-C10AD8D807A2}" v="36" dt="2023-08-02T15:11:21.115"/>
    <p1510:client id="{64D73710-2994-3D0C-A1AA-6B3B192C75A9}" v="3" dt="2023-11-21T10:06:08.203"/>
    <p1510:client id="{6F00BFA5-8E62-1FE1-83F9-E355578F6D55}" v="46" dt="2023-08-04T08:51:35.492"/>
    <p1510:client id="{83B53FC1-7401-429C-8181-9F783D651ABC}" v="2" dt="2023-07-17T10:46:33.829"/>
    <p1510:client id="{939CE9DC-F42C-9A32-E1D9-718EE18E3D4A}" v="178" dt="2023-08-02T16:18:20.577"/>
    <p1510:client id="{952C4F90-1D9A-B24F-9506-5FAB69D82F7C}" v="1" dt="2023-07-17T11:09:30.650"/>
    <p1510:client id="{95CF32C8-1F23-F8CC-8135-7764009B7593}" v="46" dt="2023-07-17T11:08:25.232"/>
    <p1510:client id="{9FABB625-A6BC-40E7-AE60-23331D8F04F2}" vWet="2" dt="2023-08-03T08:31:17.703"/>
    <p1510:client id="{A422708F-9D96-D33F-3E35-CECF72374223}" v="165" dt="2023-09-07T11:36:01.182"/>
    <p1510:client id="{A76B1FA2-7EA2-342D-A55F-A646490B516D}" v="4" dt="2023-08-11T09:00:28.280"/>
    <p1510:client id="{B4DBEEF6-C7E8-CA75-983B-7881DEF6B1E1}" v="27" dt="2023-07-31T09:00:35.495"/>
    <p1510:client id="{DEBFE4D3-DE09-B91A-3DE8-F0DD0FB17359}" v="2" dt="2023-08-03T08:31:41.622"/>
    <p1510:client id="{F6108708-0603-EE5C-76A4-5E019AE036FF}" v="1" dt="2023-07-17T10:49:38.138"/>
    <p1510:client id="{F88AF721-B89F-F175-F086-47996A6BCBC5}" v="857" dt="2023-07-28T14:16:06.106"/>
    <p1510:client id="{FC2CBA51-6F82-E4CB-F71D-DFFA90752657}" v="1" dt="2023-08-11T14:33:22.204"/>
    <p1510:client id="{FF662E10-5484-0F33-A87D-A788DA3E2BAD}" v="878" dt="2023-07-27T13:30:12.8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9.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font" Target="fonts/font5.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font" Target="fonts/font3.fntdata"/><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05.12.2023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uturegenerations.wales/global-influence-of-the-ac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uturegenerations.wales/impact/impact-of-the-ac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uturegenerations2020.wal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v.wales/well-being-future-generations-wales-act-2015-guidanc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89866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Connection also to schools / colleges / Regional Skills Partnerships; Corporate Joint Committees and City Regions.</a:t>
            </a:r>
            <a:endParaRPr lang="en-US">
              <a:cs typeface="Calibri"/>
            </a:endParaRPr>
          </a:p>
          <a:p>
            <a:pPr marL="171450" indent="-171450">
              <a:buFont typeface="Calibri"/>
              <a:buChar char="-"/>
            </a:pPr>
            <a:r>
              <a:rPr lang="en-US">
                <a:cs typeface="Calibri"/>
              </a:rPr>
              <a:t>Individual duty to set well-being objectives that max. Contribution to well-being goals; publish well-being statement; report annually.</a:t>
            </a:r>
          </a:p>
          <a:p>
            <a:pPr marL="171450" indent="-171450">
              <a:buFont typeface="Calibri"/>
              <a:buChar char="-"/>
            </a:pPr>
            <a:r>
              <a:rPr lang="en-US">
                <a:cs typeface="Calibri"/>
              </a:rPr>
              <a:t>Up to them on when they review objectives (annual) and up to them on when they set new ones.</a:t>
            </a:r>
          </a:p>
          <a:p>
            <a:endParaRPr lang="en-US">
              <a:cs typeface="Calibri"/>
            </a:endParaRPr>
          </a:p>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a:buChar char="•"/>
            </a:pPr>
            <a:r>
              <a:rPr lang="en-US">
                <a:cs typeface="Calibri"/>
              </a:rPr>
              <a:t>Collective duty on PSBs. </a:t>
            </a:r>
            <a:r>
              <a:rPr lang="en-US"/>
              <a:t>PSBs are required to</a:t>
            </a:r>
          </a:p>
          <a:p>
            <a:pPr marL="171450" indent="-171450">
              <a:buFont typeface="Arial"/>
              <a:buChar char="•"/>
            </a:pPr>
            <a:r>
              <a:rPr lang="en-US"/>
              <a:t>· assess the state of economic, social, environmental and cultural well-being in their areas (the Well-being Assessment) </a:t>
            </a:r>
            <a:endParaRPr lang="en-US">
              <a:cs typeface="Calibri"/>
            </a:endParaRPr>
          </a:p>
          <a:p>
            <a:pPr marL="171450" indent="-171450">
              <a:buFont typeface="Arial"/>
              <a:buChar char="•"/>
            </a:pPr>
            <a:r>
              <a:rPr lang="en-US"/>
              <a:t>· use that assessment to set local well-being objectives (the Well-being Plan)</a:t>
            </a:r>
            <a:endParaRPr lang="en-US">
              <a:cs typeface="Calibri"/>
            </a:endParaRPr>
          </a:p>
          <a:p>
            <a:pPr marL="171450" indent="-171450">
              <a:buFont typeface="Arial"/>
              <a:buChar char="•"/>
            </a:pPr>
            <a:r>
              <a:rPr lang="en-US"/>
              <a:t>· act together to meet those objectives.</a:t>
            </a:r>
            <a:endParaRPr lang="en-US">
              <a:cs typeface="Calibri"/>
            </a:endParaRPr>
          </a:p>
          <a:p>
            <a:pPr marL="171450" indent="-171450">
              <a:buFont typeface="Arial"/>
              <a:buChar char="•"/>
            </a:pPr>
            <a:r>
              <a:rPr lang="en-US">
                <a:cs typeface="Calibri"/>
              </a:rPr>
              <a:t>Timings in line with Local Govt elections.</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052892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cs typeface="Calibri"/>
            </a:endParaRPr>
          </a:p>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defRPr/>
            </a:pPr>
            <a:r>
              <a:rPr lang="en-GB" sz="1800" b="1">
                <a:latin typeface="Calibri"/>
                <a:ea typeface="Calibri" panose="020F0502020204030204" pitchFamily="34" charset="0"/>
                <a:cs typeface="Calibri"/>
              </a:rPr>
              <a:t>Accountability / Enabling the Change</a:t>
            </a:r>
            <a:endParaRPr lang="en-GB" sz="1800">
              <a:effectLst/>
              <a:latin typeface="Calibri"/>
              <a:ea typeface="Calibri" panose="020F0502020204030204" pitchFamily="34" charset="0"/>
              <a:cs typeface="Calibri"/>
            </a:endParaRPr>
          </a:p>
          <a:p>
            <a:pPr marL="285750" indent="-285750">
              <a:buFont typeface="Calibri"/>
              <a:buChar char="-"/>
            </a:pPr>
            <a:r>
              <a:rPr lang="en-GB" sz="1800">
                <a:cs typeface="Calibri"/>
              </a:rPr>
              <a:t>First Future Generations Commissioner in the world with this sort of role etc.</a:t>
            </a:r>
          </a:p>
          <a:p>
            <a:pPr marL="285750" indent="-285750">
              <a:buFont typeface="Calibri"/>
              <a:buChar char="-"/>
            </a:pPr>
            <a:r>
              <a:rPr lang="en-GB" sz="1800">
                <a:cs typeface="Calibri"/>
              </a:rPr>
              <a:t>In terms of how public bodies and PSBs interact with the Commissioner:</a:t>
            </a:r>
          </a:p>
          <a:p>
            <a:pPr marL="285750" indent="-285750">
              <a:lnSpc>
                <a:spcPct val="90000"/>
              </a:lnSpc>
              <a:spcBef>
                <a:spcPts val="1000"/>
              </a:spcBef>
              <a:buFont typeface="Arial"/>
              <a:buChar char="•"/>
            </a:pPr>
            <a:r>
              <a:rPr lang="en-GB" b="1"/>
              <a:t>Section 18 Commissioner's general duty</a:t>
            </a:r>
            <a:r>
              <a:rPr lang="en-US"/>
              <a:t> </a:t>
            </a:r>
            <a:endParaRPr lang="en-US">
              <a:cs typeface="Calibri"/>
            </a:endParaRPr>
          </a:p>
          <a:p>
            <a:pPr marL="285750" indent="-285750">
              <a:lnSpc>
                <a:spcPct val="90000"/>
              </a:lnSpc>
              <a:spcBef>
                <a:spcPts val="1000"/>
              </a:spcBef>
              <a:buFont typeface="Arial"/>
              <a:buChar char="•"/>
            </a:pPr>
            <a:r>
              <a:rPr lang="en-GB"/>
              <a:t>The general duty of the Commissioner is— </a:t>
            </a:r>
            <a:r>
              <a:rPr lang="en-US"/>
              <a:t> </a:t>
            </a:r>
            <a:endParaRPr lang="en-US">
              <a:cs typeface="Calibri"/>
            </a:endParaRPr>
          </a:p>
          <a:p>
            <a:pPr marL="285750" indent="-285750">
              <a:lnSpc>
                <a:spcPct val="90000"/>
              </a:lnSpc>
              <a:spcBef>
                <a:spcPts val="1000"/>
              </a:spcBef>
              <a:buFont typeface="Arial"/>
              <a:buChar char="•"/>
            </a:pPr>
            <a:r>
              <a:rPr lang="en-GB"/>
              <a:t>(a) </a:t>
            </a:r>
            <a:r>
              <a:rPr lang="en-GB" b="1"/>
              <a:t>to promote the sustainable development principle</a:t>
            </a:r>
            <a:r>
              <a:rPr lang="en-GB"/>
              <a:t>, in particular to— </a:t>
            </a:r>
            <a:r>
              <a:rPr lang="en-US"/>
              <a:t> </a:t>
            </a:r>
            <a:endParaRPr lang="en-US">
              <a:cs typeface="Calibri"/>
            </a:endParaRPr>
          </a:p>
          <a:p>
            <a:pPr marL="742950" lvl="1" indent="-285750">
              <a:lnSpc>
                <a:spcPct val="90000"/>
              </a:lnSpc>
              <a:spcBef>
                <a:spcPts val="500"/>
              </a:spcBef>
              <a:buFont typeface="Arial"/>
              <a:buChar char="•"/>
            </a:pPr>
            <a:r>
              <a:rPr lang="en-GB"/>
              <a:t>(</a:t>
            </a:r>
            <a:r>
              <a:rPr lang="en-GB" err="1"/>
              <a:t>i</a:t>
            </a:r>
            <a:r>
              <a:rPr lang="en-GB"/>
              <a:t>) act as a guardian of the ability of future generations to meet their needs, and </a:t>
            </a:r>
            <a:r>
              <a:rPr lang="en-US"/>
              <a:t> </a:t>
            </a:r>
            <a:endParaRPr lang="en-US">
              <a:cs typeface="Calibri"/>
            </a:endParaRPr>
          </a:p>
          <a:p>
            <a:pPr marL="742950" lvl="1" indent="-285750">
              <a:lnSpc>
                <a:spcPct val="90000"/>
              </a:lnSpc>
              <a:spcBef>
                <a:spcPts val="500"/>
              </a:spcBef>
              <a:buFont typeface="Arial"/>
              <a:buChar char="•"/>
            </a:pPr>
            <a:r>
              <a:rPr lang="en-GB"/>
              <a:t>(ii) encourage public bodies to take greater account of the long-term impact of the things that they do, and </a:t>
            </a:r>
            <a:r>
              <a:rPr lang="en-US"/>
              <a:t> </a:t>
            </a:r>
            <a:endParaRPr lang="en-US">
              <a:cs typeface="Calibri"/>
            </a:endParaRPr>
          </a:p>
          <a:p>
            <a:pPr marL="285750" indent="-285750">
              <a:lnSpc>
                <a:spcPct val="90000"/>
              </a:lnSpc>
              <a:spcBef>
                <a:spcPts val="1000"/>
              </a:spcBef>
              <a:buFont typeface="Arial"/>
              <a:buChar char="•"/>
            </a:pPr>
            <a:r>
              <a:rPr lang="en-GB"/>
              <a:t>(b) for that purpose to monitor and assess the extent to which well-being objectives set by public bodies are being met. </a:t>
            </a:r>
            <a:endParaRPr lang="en-GB">
              <a:cs typeface="Calibri"/>
            </a:endParaRPr>
          </a:p>
          <a:p>
            <a:pPr marL="285750" indent="-285750">
              <a:lnSpc>
                <a:spcPct val="90000"/>
              </a:lnSpc>
              <a:spcBef>
                <a:spcPts val="1000"/>
              </a:spcBef>
              <a:buFont typeface="Arial"/>
              <a:buChar char="•"/>
            </a:pPr>
            <a:endParaRPr lang="en-GB">
              <a:cs typeface="Calibri"/>
            </a:endParaRPr>
          </a:p>
          <a:p>
            <a:pPr marL="285750" indent="-285750">
              <a:lnSpc>
                <a:spcPct val="90000"/>
              </a:lnSpc>
              <a:spcBef>
                <a:spcPts val="1000"/>
              </a:spcBef>
              <a:buFont typeface="Arial"/>
              <a:buChar char="•"/>
            </a:pPr>
            <a:endParaRPr lang="en-GB" b="1">
              <a:cs typeface="Calibri"/>
            </a:endParaRPr>
          </a:p>
          <a:p>
            <a:pPr marL="285750" indent="-285750">
              <a:lnSpc>
                <a:spcPct val="90000"/>
              </a:lnSpc>
              <a:spcBef>
                <a:spcPts val="1000"/>
              </a:spcBef>
              <a:buFont typeface="Arial"/>
              <a:buChar char="•"/>
            </a:pP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495EB352-C76E-49EB-844B-6A99D9602066}" type="slidenum">
              <a:rPr lang="en-GB" smtClean="0"/>
              <a:t>13</a:t>
            </a:fld>
            <a:endParaRPr lang="en-GB"/>
          </a:p>
        </p:txBody>
      </p:sp>
    </p:spTree>
    <p:extLst>
      <p:ext uri="{BB962C8B-B14F-4D97-AF65-F5344CB8AC3E}">
        <p14:creationId xmlns:p14="http://schemas.microsoft.com/office/powerpoint/2010/main" val="1839794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285750" indent="-285750">
              <a:lnSpc>
                <a:spcPct val="90000"/>
              </a:lnSpc>
              <a:spcBef>
                <a:spcPts val="1000"/>
              </a:spcBef>
              <a:buFont typeface="Arial,Sans-Serif" panose="020B0604020202020204" pitchFamily="34" charset="0"/>
              <a:buChar char="•"/>
            </a:pPr>
            <a:r>
              <a:rPr lang="en-GB" b="1">
                <a:solidFill>
                  <a:srgbClr val="08294D"/>
                </a:solidFill>
                <a:cs typeface="Calibri"/>
              </a:rPr>
              <a:t>What we are and what we're not / </a:t>
            </a:r>
            <a:r>
              <a:rPr lang="en-GB" b="1"/>
              <a:t>Our role:</a:t>
            </a:r>
            <a:endParaRPr lang="en-US"/>
          </a:p>
          <a:p>
            <a:pPr lvl="1" indent="-285750">
              <a:lnSpc>
                <a:spcPct val="90000"/>
              </a:lnSpc>
              <a:spcBef>
                <a:spcPts val="1000"/>
              </a:spcBef>
              <a:buFont typeface="Arial,Sans-Serif" panose="020B0604020202020204" pitchFamily="34" charset="0"/>
              <a:buChar char="•"/>
            </a:pPr>
            <a:r>
              <a:rPr lang="en-GB"/>
              <a:t>Not an extra layer to appeal to (Planning Inspectorate, Welsh Government, Public Service Ombudsman)</a:t>
            </a:r>
            <a:r>
              <a:rPr lang="en-US"/>
              <a:t> </a:t>
            </a:r>
            <a:endParaRPr lang="en-US">
              <a:cs typeface="Calibri"/>
            </a:endParaRPr>
          </a:p>
          <a:p>
            <a:pPr lvl="1" indent="-285750">
              <a:lnSpc>
                <a:spcPct val="90000"/>
              </a:lnSpc>
              <a:spcBef>
                <a:spcPts val="1000"/>
              </a:spcBef>
              <a:buFont typeface="Arial,Sans-Serif" panose="020B0604020202020204" pitchFamily="34" charset="0"/>
              <a:buChar char="•"/>
            </a:pPr>
            <a:r>
              <a:rPr lang="en-GB"/>
              <a:t>No express statutory case work function or advocacy powers</a:t>
            </a:r>
            <a:r>
              <a:rPr lang="en-US"/>
              <a:t> </a:t>
            </a:r>
            <a:endParaRPr lang="en-US">
              <a:cs typeface="Calibri"/>
            </a:endParaRPr>
          </a:p>
          <a:p>
            <a:pPr lvl="1" indent="-285750">
              <a:lnSpc>
                <a:spcPct val="90000"/>
              </a:lnSpc>
              <a:spcBef>
                <a:spcPts val="1000"/>
              </a:spcBef>
              <a:buFont typeface="Arial,Sans-Serif" panose="020B0604020202020204" pitchFamily="34" charset="0"/>
              <a:buChar char="•"/>
            </a:pPr>
            <a:r>
              <a:rPr lang="en-GB"/>
              <a:t>No express statutory enforcement powers</a:t>
            </a:r>
            <a:r>
              <a:rPr lang="en-US"/>
              <a:t> </a:t>
            </a:r>
            <a:endParaRPr lang="en-US">
              <a:cs typeface="Calibri"/>
            </a:endParaRPr>
          </a:p>
          <a:p>
            <a:pPr lvl="1" indent="-285750">
              <a:lnSpc>
                <a:spcPct val="90000"/>
              </a:lnSpc>
              <a:spcBef>
                <a:spcPts val="1000"/>
              </a:spcBef>
              <a:buFont typeface="Arial,Sans-Serif" panose="020B0604020202020204" pitchFamily="34" charset="0"/>
              <a:buChar char="•"/>
            </a:pPr>
            <a:r>
              <a:rPr lang="en-GB"/>
              <a:t>Only express power to conduct reviews – potentially we could review any decision or any public body</a:t>
            </a:r>
            <a:r>
              <a:rPr lang="en-US"/>
              <a:t> </a:t>
            </a:r>
            <a:endParaRPr lang="en-US">
              <a:cs typeface="Calibri"/>
            </a:endParaRPr>
          </a:p>
          <a:p>
            <a:pPr lvl="1" indent="-285750">
              <a:lnSpc>
                <a:spcPct val="90000"/>
              </a:lnSpc>
              <a:spcBef>
                <a:spcPts val="1000"/>
              </a:spcBef>
              <a:buFont typeface="Arial,Sans-Serif" panose="020B0604020202020204" pitchFamily="34" charset="0"/>
              <a:buChar char="•"/>
            </a:pPr>
            <a:r>
              <a:rPr lang="en-GB"/>
              <a:t>Designing an internal policy setting out a criteria for ‘intervention’ i.e. review</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DAD619BC-C98F-4F8B-99C1-5B1C1872CF13}" type="slidenum">
              <a:rPr lang="en-GB" smtClean="0"/>
              <a:t>15</a:t>
            </a:fld>
            <a:endParaRPr lang="en-GB"/>
          </a:p>
        </p:txBody>
      </p:sp>
    </p:spTree>
    <p:extLst>
      <p:ext uri="{BB962C8B-B14F-4D97-AF65-F5344CB8AC3E}">
        <p14:creationId xmlns:p14="http://schemas.microsoft.com/office/powerpoint/2010/main" val="2419572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Calibri"/>
              <a:buChar char="-"/>
            </a:pPr>
            <a:r>
              <a:rPr lang="en-US">
                <a:cs typeface="Calibri"/>
              </a:rPr>
              <a:t>Audit Wales' role</a:t>
            </a:r>
          </a:p>
          <a:p>
            <a:pPr algn="just">
              <a:buFont typeface="Arial"/>
              <a:buChar char="•"/>
            </a:pPr>
            <a:r>
              <a:rPr lang="en-US"/>
              <a:t>The Auditor General for Wales may carry out examinations of public bodies for the purposes of assessing the extent to which a body has acted in accordance with the sustainable development principle when (a)setting well-being objectives, and (b)taking steps to meet those objectives.</a:t>
            </a:r>
            <a:endParaRPr lang="en-US">
              <a:cs typeface="Calibri"/>
            </a:endParaRPr>
          </a:p>
          <a:p>
            <a:pPr algn="just">
              <a:buFont typeface="Arial"/>
              <a:buChar char="•"/>
            </a:pPr>
            <a:r>
              <a:rPr lang="en-US">
                <a:cs typeface="Calibri"/>
              </a:rPr>
              <a:t>Worked with them in setting question hierarchies and measures of success.</a:t>
            </a:r>
          </a:p>
          <a:p>
            <a:pPr algn="just">
              <a:buFont typeface="Arial"/>
              <a:buChar char="•"/>
            </a:pPr>
            <a:r>
              <a:rPr lang="en-US">
                <a:cs typeface="Calibri"/>
              </a:rPr>
              <a:t>Must consult the Commissioner and take into account advice and assistance given to the public body, reviews or recommendations from FGCW.</a:t>
            </a:r>
          </a:p>
          <a:p>
            <a:pPr algn="just">
              <a:buFont typeface="Arial"/>
              <a:buChar char="•"/>
            </a:pPr>
            <a:r>
              <a:rPr lang="en-US">
                <a:cs typeface="Calibri"/>
              </a:rPr>
              <a:t>5 year report – same time as FG Report – in line with Welsh Govt elections.</a:t>
            </a:r>
          </a:p>
          <a:p>
            <a:pPr algn="just">
              <a:buFont typeface="Arial"/>
              <a:buChar char="•"/>
            </a:pPr>
            <a:r>
              <a:rPr lang="en-US">
                <a:cs typeface="Calibri"/>
              </a:rPr>
              <a:t>MOU in place with FGCW – work closely together e.g. share </a:t>
            </a:r>
            <a:r>
              <a:rPr lang="en-US" err="1">
                <a:cs typeface="Calibri"/>
              </a:rPr>
              <a:t>intell</a:t>
            </a:r>
            <a:r>
              <a:rPr lang="en-US">
                <a:cs typeface="Calibri"/>
              </a:rPr>
              <a:t> through PB Leads, observatory member on S20 Review Steering Groups, align messaging in 5 year reports, work closely with </a:t>
            </a:r>
            <a:r>
              <a:rPr lang="en-US" err="1">
                <a:cs typeface="Calibri"/>
              </a:rPr>
              <a:t>GPEx</a:t>
            </a:r>
            <a:r>
              <a:rPr lang="en-US">
                <a:cs typeface="Calibri"/>
              </a:rPr>
              <a:t>.</a:t>
            </a:r>
          </a:p>
          <a:p>
            <a:pPr lvl="1" indent="-171450">
              <a:buFont typeface="Calibri"/>
              <a:buChar char="-"/>
            </a:pP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52723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285750" indent="-285750">
              <a:buFont typeface="Calibri"/>
              <a:buChar char="-"/>
            </a:pPr>
            <a:r>
              <a:rPr lang="en-US">
                <a:cs typeface="Calibri"/>
              </a:rPr>
              <a:t>So I'll pause here at the end of a very technical part of the session to dwell on the question – but why? Why do we need to place sustainable development at the </a:t>
            </a:r>
            <a:r>
              <a:rPr lang="en-US" err="1">
                <a:cs typeface="Calibri"/>
              </a:rPr>
              <a:t>centre</a:t>
            </a:r>
            <a:r>
              <a:rPr lang="en-US">
                <a:cs typeface="Calibri"/>
              </a:rPr>
              <a:t> of our </a:t>
            </a:r>
            <a:r>
              <a:rPr lang="en-US" err="1">
                <a:cs typeface="Calibri"/>
              </a:rPr>
              <a:t>organisational</a:t>
            </a:r>
            <a:r>
              <a:rPr lang="en-US">
                <a:cs typeface="Calibri"/>
              </a:rPr>
              <a:t> approaches? Why is it important to think about those yet to be born?</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285840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cs typeface="Calibri"/>
              </a:rPr>
              <a:t>Challenges now and to come – climate, wildfires, affordable housing, waste, </a:t>
            </a:r>
          </a:p>
          <a:p>
            <a:endParaRPr lang="en-US">
              <a:cs typeface="Calibri"/>
            </a:endParaRPr>
          </a:p>
          <a:p>
            <a:r>
              <a:rPr lang="en-US">
                <a:cs typeface="Calibri"/>
              </a:rPr>
              <a:t>Humans too long borrowing from the future, at least in the West. Acting today as if no there is no tomorrow. </a:t>
            </a: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117527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GB">
              <a:cs typeface="Calibri"/>
            </a:endParaRPr>
          </a:p>
          <a:p>
            <a:r>
              <a:rPr lang="en-US">
                <a:hlinkClick r:id="rId3"/>
              </a:rPr>
              <a:t>https://www.futuregenerations.wales/global-influence-of-the-act/</a:t>
            </a:r>
            <a:endParaRPr lang="en-US"/>
          </a:p>
          <a:p>
            <a:endParaRPr lang="en-US"/>
          </a:p>
          <a:p>
            <a:r>
              <a:rPr lang="en-US"/>
              <a:t>Perhaps that's where the Act brings hope – a different way of doing things here in Wales – and world over. When the Act was introduced (and since) it has been admired world-over. Check out our website to see what different countries are doing around SD and well-being of FG.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59881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cs typeface="Calibri"/>
              </a:rPr>
              <a:t>We're already celebrating some of the great things that Change Makers are doing all over Wales. </a:t>
            </a:r>
            <a:r>
              <a:rPr lang="en-US">
                <a:hlinkClick r:id="rId3"/>
              </a:rPr>
              <a:t>https://www.futuregenerations.wales/impact/impact-of-the-act/</a:t>
            </a:r>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Symbol,Sans-Serif"/>
              <a:buChar char="•"/>
            </a:pPr>
            <a:endParaRPr lang="en-GB" dirty="0">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996740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91661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a:buChar char="•"/>
            </a:pPr>
            <a:r>
              <a:rPr lang="en-US">
                <a:cs typeface="Calibri"/>
              </a:rPr>
              <a:t>Hopefully that film shows some of the great things that are happening around Wales to move us towards well-being for current and future generations.</a:t>
            </a:r>
          </a:p>
          <a:p>
            <a:pPr marL="171450" indent="-171450">
              <a:buFont typeface="Arial"/>
              <a:buChar char="•"/>
            </a:pPr>
            <a:r>
              <a:rPr lang="en-US">
                <a:cs typeface="Calibri"/>
              </a:rPr>
              <a:t>If we get this right, our environment improves, our health and social connections, our culture and language thrives and we have a prosperous well-being economy. </a:t>
            </a:r>
          </a:p>
          <a:p>
            <a:pPr marL="171450" indent="-171450">
              <a:buFont typeface="Arial"/>
              <a:buChar char="•"/>
            </a:pPr>
            <a:r>
              <a:rPr lang="en-US">
                <a:cs typeface="Calibri"/>
              </a:rPr>
              <a:t>OWPS; no wrong door; Equity etc.</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52930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90066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a:buChar char="•"/>
            </a:pPr>
            <a:r>
              <a:rPr lang="cy-GB">
                <a:cs typeface="Calibri"/>
              </a:rPr>
              <a:t>Abertawe Bro Morgannwg </a:t>
            </a:r>
            <a:r>
              <a:rPr lang="cy-GB" err="1">
                <a:cs typeface="Calibri"/>
              </a:rPr>
              <a:t>on</a:t>
            </a:r>
            <a:r>
              <a:rPr lang="cy-GB">
                <a:cs typeface="Calibri"/>
              </a:rPr>
              <a:t> bed </a:t>
            </a:r>
            <a:r>
              <a:rPr lang="cy-GB" err="1">
                <a:cs typeface="Calibri"/>
              </a:rPr>
              <a:t>poverty</a:t>
            </a:r>
            <a:endParaRPr lang="cy-GB">
              <a:cs typeface="Calibri"/>
            </a:endParaRPr>
          </a:p>
          <a:p>
            <a:pPr marL="171450" indent="-171450">
              <a:buFont typeface="Arial"/>
              <a:buChar char="•"/>
            </a:pPr>
            <a:r>
              <a:rPr lang="en-GB"/>
              <a:t>BB National Park Authority involved people in new innovative ways – Shaping My Brecon Beacons – through Minecraft, adopting a 20-minute neighbourhood local development plan and have published a long-term strategy.</a:t>
            </a:r>
            <a:endParaRPr lang="cy-GB"/>
          </a:p>
          <a:p>
            <a:pPr marL="171450" indent="-171450">
              <a:buFont typeface="Arial"/>
              <a:buChar char="•"/>
            </a:pPr>
            <a:r>
              <a:rPr lang="en-GB"/>
              <a:t>Carmarthenshire County Council has mobilised pupils from 15 schools in support of the United Nation’s Sustainable Development Goals. Pupils run events, raise awareness of climate change, lead action in their communities and share learning with decision makers, which has led to the creation of the Carmarthenshire Climate Action Manifesto. </a:t>
            </a:r>
            <a:endParaRPr lang="en-GB">
              <a:cs typeface="Calibri"/>
            </a:endParaRPr>
          </a:p>
          <a:p>
            <a:pPr marL="171450" indent="-171450">
              <a:buFont typeface="Arial"/>
              <a:buChar char="•"/>
            </a:pPr>
            <a:r>
              <a:rPr lang="en-GB"/>
              <a:t>Ceredigion County Council have trained staff in ‘horizon scanning’, incorporated futures thinking questions into their survey, and developed ‘</a:t>
            </a:r>
            <a:r>
              <a:rPr lang="en-GB" err="1"/>
              <a:t>Gorwel</a:t>
            </a:r>
            <a:r>
              <a:rPr lang="en-GB"/>
              <a:t>’ with 2 neighbouring Public Services Boards to help bridge medium-longer-term data gaps.</a:t>
            </a:r>
          </a:p>
          <a:p>
            <a:pPr marL="171450" indent="-171450">
              <a:buFont typeface="Arial"/>
              <a:buChar char="•"/>
            </a:pPr>
            <a:endParaRPr lang="en-GB">
              <a:cs typeface="Calibri"/>
            </a:endParaRPr>
          </a:p>
          <a:p>
            <a:pPr marL="171450" indent="-171450">
              <a:buFont typeface="Arial"/>
              <a:buChar char="•"/>
            </a:pPr>
            <a:endParaRPr lang="cy-GB">
              <a:cs typeface="Calibri"/>
            </a:endParaRPr>
          </a:p>
        </p:txBody>
      </p:sp>
      <p:sp>
        <p:nvSpPr>
          <p:cNvPr id="4" name="Slide Number Placeholder 3"/>
          <p:cNvSpPr>
            <a:spLocks noGrp="1"/>
          </p:cNvSpPr>
          <p:nvPr>
            <p:ph type="sldNum" sz="quarter" idx="5"/>
          </p:nvPr>
        </p:nvSpPr>
        <p:spPr/>
        <p:txBody>
          <a:bodyPr/>
          <a:lstStyle/>
          <a:p>
            <a:fld id="{DAD619BC-C98F-4F8B-99C1-5B1C1872CF13}" type="slidenum">
              <a:rPr lang="en-GB" smtClean="0"/>
              <a:t>27</a:t>
            </a:fld>
            <a:endParaRPr lang="en-GB"/>
          </a:p>
        </p:txBody>
      </p:sp>
    </p:spTree>
    <p:extLst>
      <p:ext uri="{BB962C8B-B14F-4D97-AF65-F5344CB8AC3E}">
        <p14:creationId xmlns:p14="http://schemas.microsoft.com/office/powerpoint/2010/main" val="879060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a:t>Hopefully I've articulated that the Act is not just about publishing corporate documents, but it is a way of thinking and being. It is the oil, not the machine.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2459313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cs typeface="Calibri"/>
              </a:rPr>
              <a:t>Chapter 4 Future Generations Report 2020: </a:t>
            </a:r>
            <a:r>
              <a:rPr lang="en-US">
                <a:hlinkClick r:id="rId3"/>
              </a:rPr>
              <a:t>https://futuregenerations2020.wales/</a:t>
            </a:r>
            <a:r>
              <a:rPr lang="en-US"/>
              <a:t> </a:t>
            </a:r>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3261574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a:cs typeface="Calibri"/>
              </a:rPr>
              <a:t>AOTP Journeys</a:t>
            </a:r>
            <a:endParaRPr lang="en-GB"/>
          </a:p>
        </p:txBody>
      </p:sp>
      <p:sp>
        <p:nvSpPr>
          <p:cNvPr id="4" name="Slide Number Placeholder 3"/>
          <p:cNvSpPr>
            <a:spLocks noGrp="1"/>
          </p:cNvSpPr>
          <p:nvPr>
            <p:ph type="sldNum" sz="quarter" idx="5"/>
          </p:nvPr>
        </p:nvSpPr>
        <p:spPr/>
        <p:txBody>
          <a:bodyPr/>
          <a:lstStyle/>
          <a:p>
            <a:fld id="{E053E67C-13A6-6441-A10C-567C794FC8EE}" type="slidenum">
              <a:rPr lang="en-US" smtClean="0"/>
              <a:t>32</a:t>
            </a:fld>
            <a:endParaRPr lang="en-US"/>
          </a:p>
        </p:txBody>
      </p:sp>
    </p:spTree>
    <p:extLst>
      <p:ext uri="{BB962C8B-B14F-4D97-AF65-F5344CB8AC3E}">
        <p14:creationId xmlns:p14="http://schemas.microsoft.com/office/powerpoint/2010/main" val="3792331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2237623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a:cs typeface="Calibri"/>
              </a:rPr>
              <a:t>Today we're doing to focus on trialling the Future Generations Framework for projects.</a:t>
            </a:r>
          </a:p>
          <a:p>
            <a:r>
              <a:rPr lang="en-GB">
                <a:cs typeface="Calibri"/>
              </a:rPr>
              <a:t>Also one for service design. Also one for scrutiny.</a:t>
            </a:r>
          </a:p>
          <a:p>
            <a:endParaRPr lang="en-GB">
              <a:cs typeface="Calibri"/>
            </a:endParaRPr>
          </a:p>
        </p:txBody>
      </p:sp>
      <p:sp>
        <p:nvSpPr>
          <p:cNvPr id="4" name="Slide Number Placeholder 3"/>
          <p:cNvSpPr>
            <a:spLocks noGrp="1"/>
          </p:cNvSpPr>
          <p:nvPr>
            <p:ph type="sldNum" sz="quarter" idx="5"/>
          </p:nvPr>
        </p:nvSpPr>
        <p:spPr/>
        <p:txBody>
          <a:bodyPr/>
          <a:lstStyle/>
          <a:p>
            <a:fld id="{E053E67C-13A6-6441-A10C-567C794FC8EE}" type="slidenum">
              <a:rPr lang="en-US" smtClean="0"/>
              <a:t>36</a:t>
            </a:fld>
            <a:endParaRPr lang="en-US"/>
          </a:p>
        </p:txBody>
      </p:sp>
    </p:spTree>
    <p:extLst>
      <p:ext uri="{BB962C8B-B14F-4D97-AF65-F5344CB8AC3E}">
        <p14:creationId xmlns:p14="http://schemas.microsoft.com/office/powerpoint/2010/main" val="2475537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a:cs typeface="Calibri"/>
              </a:rPr>
              <a:t>Talk about SON and run through other resources and SDCC+.</a:t>
            </a:r>
            <a:endParaRPr lang="en-US"/>
          </a:p>
        </p:txBody>
      </p:sp>
      <p:sp>
        <p:nvSpPr>
          <p:cNvPr id="4" name="Slide Number Placeholder 3"/>
          <p:cNvSpPr>
            <a:spLocks noGrp="1"/>
          </p:cNvSpPr>
          <p:nvPr>
            <p:ph type="sldNum" sz="quarter" idx="5"/>
          </p:nvPr>
        </p:nvSpPr>
        <p:spPr/>
        <p:txBody>
          <a:bodyPr/>
          <a:lstStyle/>
          <a:p>
            <a:fld id="{E053E67C-13A6-6441-A10C-567C794FC8EE}" type="slidenum">
              <a:rPr lang="en-US" smtClean="0"/>
              <a:t>37</a:t>
            </a:fld>
            <a:endParaRPr lang="en-US"/>
          </a:p>
        </p:txBody>
      </p:sp>
    </p:spTree>
    <p:extLst>
      <p:ext uri="{BB962C8B-B14F-4D97-AF65-F5344CB8AC3E}">
        <p14:creationId xmlns:p14="http://schemas.microsoft.com/office/powerpoint/2010/main" val="2397618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cs typeface="Calibri"/>
              </a:rPr>
              <a:t>Learning outcomes of the session.</a:t>
            </a:r>
          </a:p>
          <a:p>
            <a:endParaRPr lang="en-GB">
              <a:cs typeface="Calibri"/>
            </a:endParaRPr>
          </a:p>
          <a:p>
            <a:pPr marL="171450" indent="-171450">
              <a:buFont typeface="Calibri,Sans-Serif"/>
              <a:buChar char="-"/>
            </a:pPr>
            <a:r>
              <a:rPr lang="en-US"/>
              <a:t>What I will say at this point is that the Act is more of a way of thinking than a anything else. </a:t>
            </a:r>
            <a:r>
              <a:rPr lang="en-US" b="1"/>
              <a:t>It is the oil and not the machine. </a:t>
            </a:r>
            <a:endParaRPr lang="en-US"/>
          </a:p>
          <a:p>
            <a:pPr marL="171450" indent="-171450">
              <a:buFont typeface="Calibri,Sans-Serif"/>
              <a:buChar char="-"/>
            </a:pPr>
            <a:r>
              <a:rPr lang="en-US"/>
              <a:t>So, there will be elements of this session that some of you will find quite technical, possibly quite dry! And there are elements that are quite inspirational and more about hearts and minds. Different things appeal to different people so I hope there is something here for you in this room and to take away to inspire, instruct or possibly just irritate your colleagues.  </a:t>
            </a:r>
            <a:endParaRPr lang="en-GB"/>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95117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3959503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cs typeface="Calibri"/>
              </a:rPr>
              <a:t>Revisiting learning outcomes of the session – do they feel this has been achieved? Would love to hear their feedback.</a:t>
            </a:r>
            <a:r>
              <a:rPr lang="en-US"/>
              <a:t>  </a:t>
            </a:r>
            <a:endParaRPr lang="en-GB">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39618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a:p>
            <a:endParaRPr lang="en-US"/>
          </a:p>
          <a:p>
            <a:endParaRPr lang="en-US"/>
          </a:p>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11483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 Each public body and PSB covered has a dedicated point of contact within our team.  </a:t>
            </a:r>
          </a:p>
          <a:p>
            <a:r>
              <a:rPr lang="en-US"/>
              <a:t>Point 1: Self-explanatory.</a:t>
            </a:r>
          </a:p>
          <a:p>
            <a:endParaRPr lang="en-US"/>
          </a:p>
          <a:p>
            <a:r>
              <a:rPr lang="en-US"/>
              <a:t>- We offer a range of learning and development opportunities to public bodies and PSBs in Wales. These can be found online here. </a:t>
            </a:r>
          </a:p>
          <a:p>
            <a:r>
              <a:rPr lang="en-US"/>
              <a:t>Point 2: Highlight a few examples of our upcoming courses. </a:t>
            </a:r>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42</a:t>
            </a:fld>
            <a:endParaRPr lang="cs-CZ"/>
          </a:p>
        </p:txBody>
      </p:sp>
    </p:spTree>
    <p:extLst>
      <p:ext uri="{BB962C8B-B14F-4D97-AF65-F5344CB8AC3E}">
        <p14:creationId xmlns:p14="http://schemas.microsoft.com/office/powerpoint/2010/main" val="3144663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Symbol"/>
              <a:buChar char="•"/>
            </a:pPr>
            <a:r>
              <a:rPr lang="en-GB" dirty="0"/>
              <a:t>How we're going to do that / outline of the session.</a:t>
            </a:r>
            <a:endParaRPr lang="en-GB" dirty="0">
              <a:cs typeface="Calibri"/>
            </a:endParaRPr>
          </a:p>
          <a:p>
            <a:pPr marL="171450" indent="-171450">
              <a:buFont typeface="Symbol"/>
              <a:buChar char="•"/>
            </a:pPr>
            <a:r>
              <a:rPr lang="en-GB" dirty="0"/>
              <a:t>Give forewarning that we’ll be asking participants to introduce themselves and outline quickly what their idea, a current project, work problem or even a personal life scenario that they’d like to apply the Well-being of Future Generations Act </a:t>
            </a:r>
            <a:endParaRPr lang="en-GB" dirty="0">
              <a:cs typeface="Calibri"/>
            </a:endParaRPr>
          </a:p>
          <a:p>
            <a:pPr>
              <a:buFont typeface="Symbol"/>
              <a:buChar char="•"/>
            </a:pPr>
            <a:r>
              <a:rPr lang="en-GB" dirty="0"/>
              <a:t>Ask participants to intro themselves and their project.</a:t>
            </a:r>
            <a:endParaRPr lang="en-GB" dirty="0">
              <a:cs typeface="Calibri"/>
            </a:endParaRPr>
          </a:p>
          <a:p>
            <a:endParaRPr lang="en-GB">
              <a:cs typeface="Calibri"/>
            </a:endParaRPr>
          </a:p>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0690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Calibri"/>
              <a:buChar char="-"/>
            </a:pPr>
            <a:r>
              <a:rPr lang="en-US">
                <a:cs typeface="Calibri"/>
              </a:rPr>
              <a:t>Hopefully people flicked through The Essentials, may have had time to read or watch some of the other things we sent over...</a:t>
            </a:r>
          </a:p>
          <a:p>
            <a:pPr marL="171450" indent="-171450">
              <a:buFont typeface="Calibri"/>
              <a:buChar char="-"/>
            </a:pPr>
            <a:r>
              <a:rPr lang="en-US">
                <a:cs typeface="Calibri"/>
              </a:rPr>
              <a:t>Also statutory guidance on the Act: </a:t>
            </a:r>
            <a:r>
              <a:rPr lang="en-US">
                <a:hlinkClick r:id="rId3"/>
              </a:rPr>
              <a:t>https://www.gov.wales/well-being-future-generations-wales-act-2015-guidance</a:t>
            </a:r>
            <a:r>
              <a:rPr lang="en-US"/>
              <a:t> </a:t>
            </a:r>
            <a:endParaRPr lang="en-US">
              <a:cs typeface="Calibri"/>
            </a:endParaRPr>
          </a:p>
          <a:p>
            <a:pPr marL="171450" indent="-171450">
              <a:buFont typeface="Calibri"/>
              <a:buChar char="-"/>
            </a:pPr>
            <a:endParaRPr lang="en-US" b="1">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Calibri"/>
              <a:buChar char="•"/>
            </a:pPr>
            <a:r>
              <a:rPr lang="en-US" dirty="0">
                <a:cs typeface="Calibri"/>
              </a:rPr>
              <a:t>At the </a:t>
            </a:r>
            <a:r>
              <a:rPr lang="en-US" dirty="0" err="1">
                <a:cs typeface="Calibri"/>
              </a:rPr>
              <a:t>centre</a:t>
            </a:r>
            <a:r>
              <a:rPr lang="en-US" dirty="0">
                <a:cs typeface="Calibri"/>
              </a:rPr>
              <a:t> of the Act is the SD principle. This is defined in law – but sometimes, we like to refer to our </a:t>
            </a:r>
            <a:r>
              <a:rPr lang="en-US" dirty="0" err="1">
                <a:cs typeface="Calibri"/>
              </a:rPr>
              <a:t>organisations'</a:t>
            </a:r>
            <a:r>
              <a:rPr lang="en-US" dirty="0">
                <a:cs typeface="Calibri"/>
              </a:rPr>
              <a:t> strapline "Acting today for a better tomorrow" or, "Leaving the world better than we found it."</a:t>
            </a:r>
            <a:endParaRPr lang="en-US" dirty="0"/>
          </a:p>
          <a:p>
            <a:pPr marL="171450" indent="-171450">
              <a:buFont typeface="Calibri"/>
              <a:buChar char="•"/>
            </a:pPr>
            <a:r>
              <a:rPr lang="en-GB" dirty="0"/>
              <a:t>Although the concept of enshrining sustainable development (remember, acting today for future generations) in law is novel, it is not new as a way of thinking. Many indigenous people across the world including the Māori in New Zealand and the Haudenosaunee (</a:t>
            </a:r>
            <a:r>
              <a:rPr lang="en-GB" dirty="0" err="1"/>
              <a:t>ho</a:t>
            </a:r>
            <a:r>
              <a:rPr lang="en-GB" dirty="0"/>
              <a:t>-den-o-</a:t>
            </a:r>
            <a:r>
              <a:rPr lang="en-GB" dirty="0" err="1"/>
              <a:t>sion</a:t>
            </a:r>
            <a:r>
              <a:rPr lang="en-GB" dirty="0"/>
              <a:t>-</a:t>
            </a:r>
            <a:r>
              <a:rPr lang="en-GB" dirty="0" err="1"/>
              <a:t>eee</a:t>
            </a:r>
            <a:r>
              <a:rPr lang="en-GB" dirty="0"/>
              <a:t>) in what is now North America believe and practice the seven generations concept.</a:t>
            </a:r>
            <a:endParaRPr lang="en-US" dirty="0">
              <a:cs typeface="Calibri"/>
            </a:endParaRPr>
          </a:p>
          <a:p>
            <a:endParaRPr lang="en-US">
              <a:cs typeface="Calibri"/>
            </a:endParaRPr>
          </a:p>
          <a:p>
            <a:r>
              <a:rPr lang="en-US" dirty="0">
                <a:cs typeface="Calibri"/>
              </a:rPr>
              <a:t>So, first step - we must carry out sustainable development, which means:</a:t>
            </a:r>
          </a:p>
          <a:p>
            <a:pPr marL="171450" indent="-171450">
              <a:buFont typeface="Arial"/>
              <a:buChar char="•"/>
            </a:pPr>
            <a:r>
              <a:rPr lang="en-US" dirty="0">
                <a:cs typeface="Calibri"/>
              </a:rPr>
              <a:t>The process of improving environmental, social, economic and cultural well-being of Wales.</a:t>
            </a:r>
          </a:p>
          <a:p>
            <a:pPr marL="171450" indent="-171450">
              <a:buFont typeface="Arial"/>
              <a:buChar char="•"/>
            </a:pPr>
            <a:r>
              <a:rPr lang="en-US" dirty="0">
                <a:cs typeface="Calibri"/>
              </a:rPr>
              <a:t>By taking action in accordance with the SD principle. But how does one do this? </a:t>
            </a:r>
          </a:p>
          <a:p>
            <a:endParaRPr lang="en-US">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74875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a:buChar char="•"/>
            </a:pPr>
            <a:r>
              <a:rPr lang="en-US">
                <a:cs typeface="Calibri"/>
              </a:rPr>
              <a:t>To apply that thinking - the sustainable development principle, the Act says we need to take account of these five ways of working and demonstrate we're doing so. </a:t>
            </a:r>
            <a:endParaRPr lang="en-US"/>
          </a:p>
          <a:p>
            <a:pPr marL="171450" indent="-171450">
              <a:buFont typeface="Arial"/>
              <a:buChar char="•"/>
            </a:pPr>
            <a:r>
              <a:rPr lang="en-US">
                <a:cs typeface="Calibri"/>
              </a:rPr>
              <a:t>We're going to come back to these in much more detail – but for now, accept that they are your ingredients and your cooking method to cook up a storm for current and future generations. </a:t>
            </a:r>
          </a:p>
          <a:p>
            <a:pPr marL="171450" indent="-171450">
              <a:buFont typeface="Arial"/>
              <a:buChar char="•"/>
            </a:pPr>
            <a:r>
              <a:rPr lang="en-US">
                <a:cs typeface="Calibri"/>
              </a:rPr>
              <a:t>Thankfully, unlike when you bake a cake in reality, it doesn't matter which one of these ways of working you apply first. They all lead to each other. And if we do this right, we can't go far wrong.</a:t>
            </a:r>
          </a:p>
          <a:p>
            <a:pPr marL="171450" indent="-171450">
              <a:buFont typeface="Arial"/>
              <a:buChar char="•"/>
            </a:pPr>
            <a:r>
              <a:rPr lang="en-US">
                <a:cs typeface="Calibri"/>
              </a:rPr>
              <a:t>So that is how the Act says you can act today for a better tomorrow...but what about the first bit of improving the well-being of Wales?</a:t>
            </a:r>
          </a:p>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cs typeface="Calibri"/>
              </a:rPr>
              <a:t>Well, the Act gives us a common vision for all of us to work towards. </a:t>
            </a:r>
          </a:p>
          <a:p>
            <a:pPr marL="171450" indent="-171450">
              <a:buFont typeface="Calibri,Sans-Serif"/>
              <a:buChar char="•"/>
            </a:pPr>
            <a:r>
              <a:rPr lang="en-GB"/>
              <a:t>The Act takes the UN Sustainable Development Goals and translates them into a Welsh context, demonstrating what our small country can do to enact change.</a:t>
            </a:r>
            <a:endParaRPr lang="en-US">
              <a:cs typeface="Calibri"/>
            </a:endParaRPr>
          </a:p>
          <a:p>
            <a:pPr marL="171450" indent="-171450">
              <a:buFont typeface="Calibri,Sans-Serif"/>
              <a:buChar char="•"/>
            </a:pPr>
            <a:r>
              <a:rPr lang="en-GB">
                <a:cs typeface="Calibri"/>
              </a:rPr>
              <a:t>And this was done in a way that involved thousands of people (the Wales we Want conversation etc.)</a:t>
            </a:r>
          </a:p>
          <a:p>
            <a:pPr marL="171450" indent="-171450">
              <a:buFont typeface="Calibri,Sans-Serif"/>
              <a:buChar char="•"/>
            </a:pPr>
            <a:r>
              <a:rPr lang="en-GB">
                <a:cs typeface="Calibri"/>
              </a:rPr>
              <a:t>We can't just pick one or two of these goals either – we have to strive to contribute to all of them and maximise our contribution to them too. More about this later.</a:t>
            </a:r>
          </a:p>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P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5F2754-AE0E-4FE9-9B0C-3DCD4F98FB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0181" y="8896691"/>
            <a:ext cx="2966319" cy="1185524"/>
          </a:xfrm>
          <a:prstGeom prst="rect">
            <a:avLst/>
          </a:prstGeom>
        </p:spPr>
      </p:pic>
      <p:sp>
        <p:nvSpPr>
          <p:cNvPr id="16" name="TextBox 15">
            <a:extLst>
              <a:ext uri="{FF2B5EF4-FFF2-40B4-BE49-F238E27FC236}">
                <a16:creationId xmlns:a16="http://schemas.microsoft.com/office/drawing/2014/main" id="{2A24A669-5E59-4609-9421-29D1F4904E0D}"/>
              </a:ext>
            </a:extLst>
          </p:cNvPr>
          <p:cNvSpPr txBox="1"/>
          <p:nvPr userDrawn="1"/>
        </p:nvSpPr>
        <p:spPr>
          <a:xfrm>
            <a:off x="3760702" y="9258617"/>
            <a:ext cx="10370345" cy="461665"/>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lang="en-GB" sz="2400" err="1">
                <a:solidFill>
                  <a:schemeClr val="bg1">
                    <a:lumMod val="50000"/>
                  </a:schemeClr>
                </a:solidFill>
                <a:latin typeface="+mn-lt"/>
                <a:cs typeface="Arial" panose="020B0604020202020204" pitchFamily="34" charset="0"/>
              </a:rPr>
              <a:t>cenedlaethaurdyfodol.cymru</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futuregenerations.wales</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futuregencymru</a:t>
            </a:r>
            <a:endParaRPr lang="en-GB" sz="2400">
              <a:solidFill>
                <a:schemeClr val="bg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347238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P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5F2754-AE0E-4FE9-9B0C-3DCD4F98FB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0181" y="8896690"/>
            <a:ext cx="2966319" cy="1185524"/>
          </a:xfrm>
          <a:prstGeom prst="rect">
            <a:avLst/>
          </a:prstGeom>
        </p:spPr>
      </p:pic>
      <p:sp>
        <p:nvSpPr>
          <p:cNvPr id="16" name="TextBox 15">
            <a:extLst>
              <a:ext uri="{FF2B5EF4-FFF2-40B4-BE49-F238E27FC236}">
                <a16:creationId xmlns:a16="http://schemas.microsoft.com/office/drawing/2014/main" id="{2A24A669-5E59-4609-9421-29D1F4904E0D}"/>
              </a:ext>
            </a:extLst>
          </p:cNvPr>
          <p:cNvSpPr txBox="1"/>
          <p:nvPr userDrawn="1"/>
        </p:nvSpPr>
        <p:spPr>
          <a:xfrm>
            <a:off x="3760700" y="9258617"/>
            <a:ext cx="10370345" cy="46166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2400" err="1">
                <a:solidFill>
                  <a:schemeClr val="bg1">
                    <a:lumMod val="50000"/>
                  </a:schemeClr>
                </a:solidFill>
                <a:latin typeface="+mn-lt"/>
                <a:cs typeface="Arial" panose="020B0604020202020204" pitchFamily="34" charset="0"/>
              </a:rPr>
              <a:t>cenedlaethaurdyfodol.cymru</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futuregenerations.wales</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futuregencymru</a:t>
            </a:r>
            <a:endParaRPr lang="en-GB" sz="2400">
              <a:solidFill>
                <a:schemeClr val="bg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347238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p:cNvSpPr>
            <a:spLocks noGrp="1"/>
          </p:cNvSpPr>
          <p:nvPr>
            <p:ph type="body" idx="1"/>
          </p:nvPr>
        </p:nvSpPr>
        <p:spPr>
          <a:xfrm>
            <a:off x="1247775" y="6884197"/>
            <a:ext cx="15773400" cy="2250281"/>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05/12/2023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05/12/2023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05/12/2023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05/12/2023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GB"/>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GB"/>
              <a:t>Click icon to add picture</a:t>
            </a:r>
          </a:p>
        </p:txBody>
      </p:sp>
      <p:sp>
        <p:nvSpPr>
          <p:cNvPr id="4" name="Text Placeholder 3"/>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P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5F2754-AE0E-4FE9-9B0C-3DCD4F98FB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0181" y="8896690"/>
            <a:ext cx="2966319" cy="1185524"/>
          </a:xfrm>
          <a:prstGeom prst="rect">
            <a:avLst/>
          </a:prstGeom>
        </p:spPr>
      </p:pic>
      <p:sp>
        <p:nvSpPr>
          <p:cNvPr id="16" name="TextBox 15">
            <a:extLst>
              <a:ext uri="{FF2B5EF4-FFF2-40B4-BE49-F238E27FC236}">
                <a16:creationId xmlns:a16="http://schemas.microsoft.com/office/drawing/2014/main" id="{2A24A669-5E59-4609-9421-29D1F4904E0D}"/>
              </a:ext>
            </a:extLst>
          </p:cNvPr>
          <p:cNvSpPr txBox="1"/>
          <p:nvPr userDrawn="1"/>
        </p:nvSpPr>
        <p:spPr>
          <a:xfrm>
            <a:off x="3760700" y="9258617"/>
            <a:ext cx="10370345" cy="46166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2400" err="1">
                <a:solidFill>
                  <a:schemeClr val="bg1">
                    <a:lumMod val="50000"/>
                  </a:schemeClr>
                </a:solidFill>
                <a:latin typeface="+mn-lt"/>
                <a:cs typeface="Arial" panose="020B0604020202020204" pitchFamily="34" charset="0"/>
              </a:rPr>
              <a:t>cenedlaethaurdyfodol.cymru</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futuregenerations.wales</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futuregencymru</a:t>
            </a:r>
            <a:endParaRPr lang="en-GB" sz="2400">
              <a:solidFill>
                <a:schemeClr val="bg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139489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P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5F2754-AE0E-4FE9-9B0C-3DCD4F98FB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50181" y="8896690"/>
            <a:ext cx="2966319" cy="1185524"/>
          </a:xfrm>
          <a:prstGeom prst="rect">
            <a:avLst/>
          </a:prstGeom>
        </p:spPr>
      </p:pic>
      <p:sp>
        <p:nvSpPr>
          <p:cNvPr id="16" name="TextBox 15">
            <a:extLst>
              <a:ext uri="{FF2B5EF4-FFF2-40B4-BE49-F238E27FC236}">
                <a16:creationId xmlns:a16="http://schemas.microsoft.com/office/drawing/2014/main" id="{2A24A669-5E59-4609-9421-29D1F4904E0D}"/>
              </a:ext>
            </a:extLst>
          </p:cNvPr>
          <p:cNvSpPr txBox="1"/>
          <p:nvPr userDrawn="1"/>
        </p:nvSpPr>
        <p:spPr>
          <a:xfrm>
            <a:off x="3760700" y="9258617"/>
            <a:ext cx="10370345" cy="46166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2400" err="1">
                <a:solidFill>
                  <a:schemeClr val="bg1">
                    <a:lumMod val="50000"/>
                  </a:schemeClr>
                </a:solidFill>
                <a:latin typeface="+mn-lt"/>
                <a:cs typeface="Arial" panose="020B0604020202020204" pitchFamily="34" charset="0"/>
              </a:rPr>
              <a:t>cenedlaethaurdyfodol.cymru</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futuregenerations.wales</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futuregencymru</a:t>
            </a:r>
            <a:endParaRPr lang="en-GB" sz="2400">
              <a:solidFill>
                <a:schemeClr val="bg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139489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slide. V1">
    <p:spTree>
      <p:nvGrpSpPr>
        <p:cNvPr id="1" name=""/>
        <p:cNvGrpSpPr/>
        <p:nvPr/>
      </p:nvGrpSpPr>
      <p:grpSpPr>
        <a:xfrm>
          <a:off x="0" y="0"/>
          <a:ext cx="0" cy="0"/>
          <a:chOff x="0" y="0"/>
          <a:chExt cx="0" cy="0"/>
        </a:xfrm>
      </p:grpSpPr>
      <p:sp>
        <p:nvSpPr>
          <p:cNvPr id="12" name="Picture Placeholder 2"/>
          <p:cNvSpPr>
            <a:spLocks noGrp="1"/>
          </p:cNvSpPr>
          <p:nvPr>
            <p:ph type="pic" idx="1" hasCustomPrompt="1"/>
          </p:nvPr>
        </p:nvSpPr>
        <p:spPr>
          <a:xfrm>
            <a:off x="1257300" y="1078304"/>
            <a:ext cx="15775782" cy="7428576"/>
          </a:xfrm>
        </p:spPr>
        <p:txBody>
          <a:bodyPr>
            <a:normAutofit/>
          </a:bodyPr>
          <a:lstStyle>
            <a:lvl1pPr marL="0" indent="0">
              <a:buNone/>
              <a:defRPr sz="36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GB"/>
              <a:t>Click for image</a:t>
            </a:r>
          </a:p>
        </p:txBody>
      </p:sp>
      <p:cxnSp>
        <p:nvCxnSpPr>
          <p:cNvPr id="6" name="Straight Connector 5"/>
          <p:cNvCxnSpPr>
            <a:cxnSpLocks/>
          </p:cNvCxnSpPr>
          <p:nvPr userDrawn="1"/>
        </p:nvCxnSpPr>
        <p:spPr>
          <a:xfrm>
            <a:off x="1257301" y="9098024"/>
            <a:ext cx="14331644" cy="22856"/>
          </a:xfrm>
          <a:prstGeom prst="line">
            <a:avLst/>
          </a:prstGeom>
          <a:ln w="9525">
            <a:solidFill>
              <a:srgbClr val="0E6CDD"/>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1638" y="8559075"/>
            <a:ext cx="1313760" cy="1313760"/>
          </a:xfrm>
          <a:prstGeom prst="rect">
            <a:avLst/>
          </a:prstGeom>
        </p:spPr>
      </p:pic>
      <p:sp>
        <p:nvSpPr>
          <p:cNvPr id="14" name="Subtitle 2"/>
          <p:cNvSpPr txBox="1">
            <a:spLocks/>
          </p:cNvSpPr>
          <p:nvPr userDrawn="1"/>
        </p:nvSpPr>
        <p:spPr>
          <a:xfrm>
            <a:off x="1059200" y="9228057"/>
            <a:ext cx="12902742" cy="816588"/>
          </a:xfrm>
          <a:prstGeom prst="rect">
            <a:avLst/>
          </a:prstGeom>
        </p:spPr>
        <p:txBody>
          <a:bodyPr vert="horz" lIns="137160" tIns="68580" rIns="137160" bIns="6858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sz="2475" b="1" err="1">
                <a:solidFill>
                  <a:srgbClr val="0E6CDD"/>
                </a:solidFill>
              </a:rPr>
              <a:t>cenedlaethaurdyfodol.cymru</a:t>
            </a:r>
            <a:r>
              <a:rPr lang="en-GB" sz="2475" b="1">
                <a:solidFill>
                  <a:srgbClr val="0E6CDD"/>
                </a:solidFill>
              </a:rPr>
              <a:t>   </a:t>
            </a:r>
            <a:r>
              <a:rPr lang="en-US" sz="2475" b="1" err="1">
                <a:solidFill>
                  <a:srgbClr val="0E6CDD"/>
                </a:solidFill>
              </a:rPr>
              <a:t>futuregenerations.wales</a:t>
            </a:r>
            <a:endParaRPr lang="en-US" sz="2475" b="1">
              <a:solidFill>
                <a:srgbClr val="0E6CDD"/>
              </a:solidFill>
            </a:endParaRPr>
          </a:p>
        </p:txBody>
      </p:sp>
      <p:sp>
        <p:nvSpPr>
          <p:cNvPr id="15" name="Footer Placeholder 4"/>
          <p:cNvSpPr txBox="1">
            <a:spLocks/>
          </p:cNvSpPr>
          <p:nvPr userDrawn="1"/>
        </p:nvSpPr>
        <p:spPr>
          <a:xfrm>
            <a:off x="12796221" y="9423973"/>
            <a:ext cx="8818353" cy="547688"/>
          </a:xfrm>
          <a:prstGeom prst="rect">
            <a:avLst/>
          </a:prstGeom>
        </p:spPr>
        <p:txBody>
          <a:bodyPr vert="horz" lIns="137160" tIns="68580" rIns="137160" bIns="68580" rtlCol="0" anchor="ctr"/>
          <a:lstStyle>
            <a:defPPr>
              <a:defRPr lang="en-US"/>
            </a:defPPr>
            <a:lvl1pPr marL="0" algn="ctr" defTabSz="914400" rtl="0" eaLnBrk="1" latinLnBrk="0" hangingPunct="1">
              <a:defRPr sz="20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500"/>
              </a:spcBef>
              <a:spcAft>
                <a:spcPts val="0"/>
              </a:spcAft>
              <a:buClrTx/>
              <a:buSzTx/>
              <a:buFontTx/>
              <a:buNone/>
              <a:tabLst/>
              <a:defRPr/>
            </a:pPr>
            <a:r>
              <a:rPr lang="en-US" sz="2475">
                <a:solidFill>
                  <a:srgbClr val="0E6CDD"/>
                </a:solidFill>
              </a:rPr>
              <a:t>@</a:t>
            </a:r>
            <a:r>
              <a:rPr lang="en-US" sz="2475" err="1">
                <a:solidFill>
                  <a:srgbClr val="0E6CDD"/>
                </a:solidFill>
              </a:rPr>
              <a:t>futuregencymru</a:t>
            </a:r>
            <a:endParaRPr lang="en-GB" sz="2550">
              <a:solidFill>
                <a:srgbClr val="0E6CDD"/>
              </a:solidFill>
            </a:endParaRPr>
          </a:p>
          <a:p>
            <a:endParaRPr lang="en-GB" sz="300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50232" y="9219704"/>
            <a:ext cx="545990" cy="545990"/>
          </a:xfrm>
          <a:prstGeom prst="rect">
            <a:avLst/>
          </a:prstGeom>
        </p:spPr>
      </p:pic>
    </p:spTree>
    <p:extLst>
      <p:ext uri="{BB962C8B-B14F-4D97-AF65-F5344CB8AC3E}">
        <p14:creationId xmlns:p14="http://schemas.microsoft.com/office/powerpoint/2010/main" val="4069409448"/>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P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5F2754-AE0E-4FE9-9B0C-3DCD4F98FB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0181" y="8896691"/>
            <a:ext cx="2966319" cy="1185524"/>
          </a:xfrm>
          <a:prstGeom prst="rect">
            <a:avLst/>
          </a:prstGeom>
        </p:spPr>
      </p:pic>
      <p:sp>
        <p:nvSpPr>
          <p:cNvPr id="16" name="TextBox 15">
            <a:extLst>
              <a:ext uri="{FF2B5EF4-FFF2-40B4-BE49-F238E27FC236}">
                <a16:creationId xmlns:a16="http://schemas.microsoft.com/office/drawing/2014/main" id="{2A24A669-5E59-4609-9421-29D1F4904E0D}"/>
              </a:ext>
            </a:extLst>
          </p:cNvPr>
          <p:cNvSpPr txBox="1"/>
          <p:nvPr userDrawn="1"/>
        </p:nvSpPr>
        <p:spPr>
          <a:xfrm>
            <a:off x="3760702" y="9258617"/>
            <a:ext cx="10370345" cy="461665"/>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lang="en-GB" sz="2400" err="1">
                <a:solidFill>
                  <a:schemeClr val="bg1">
                    <a:lumMod val="50000"/>
                  </a:schemeClr>
                </a:solidFill>
                <a:latin typeface="+mn-lt"/>
                <a:cs typeface="Arial" panose="020B0604020202020204" pitchFamily="34" charset="0"/>
              </a:rPr>
              <a:t>cenedlaethaurdyfodol.cymru</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futuregenerations.wales</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futuregencymru</a:t>
            </a:r>
            <a:endParaRPr lang="en-GB" sz="2400">
              <a:solidFill>
                <a:schemeClr val="bg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139489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P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5F2754-AE0E-4FE9-9B0C-3DCD4F98FB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50181" y="8896691"/>
            <a:ext cx="2966319" cy="1185524"/>
          </a:xfrm>
          <a:prstGeom prst="rect">
            <a:avLst/>
          </a:prstGeom>
        </p:spPr>
      </p:pic>
      <p:sp>
        <p:nvSpPr>
          <p:cNvPr id="16" name="TextBox 15">
            <a:extLst>
              <a:ext uri="{FF2B5EF4-FFF2-40B4-BE49-F238E27FC236}">
                <a16:creationId xmlns:a16="http://schemas.microsoft.com/office/drawing/2014/main" id="{2A24A669-5E59-4609-9421-29D1F4904E0D}"/>
              </a:ext>
            </a:extLst>
          </p:cNvPr>
          <p:cNvSpPr txBox="1"/>
          <p:nvPr userDrawn="1"/>
        </p:nvSpPr>
        <p:spPr>
          <a:xfrm>
            <a:off x="3760702" y="9258617"/>
            <a:ext cx="10370345" cy="461665"/>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lang="en-GB" sz="2400" err="1">
                <a:solidFill>
                  <a:schemeClr val="bg1">
                    <a:lumMod val="50000"/>
                  </a:schemeClr>
                </a:solidFill>
                <a:latin typeface="+mn-lt"/>
                <a:cs typeface="Arial" panose="020B0604020202020204" pitchFamily="34" charset="0"/>
              </a:rPr>
              <a:t>cenedlaethaurdyfodol.cymru</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futuregenerations.wales</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futuregencymru</a:t>
            </a:r>
            <a:endParaRPr lang="en-GB" sz="2400">
              <a:solidFill>
                <a:schemeClr val="bg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139489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slide. V1">
    <p:spTree>
      <p:nvGrpSpPr>
        <p:cNvPr id="1" name=""/>
        <p:cNvGrpSpPr/>
        <p:nvPr/>
      </p:nvGrpSpPr>
      <p:grpSpPr>
        <a:xfrm>
          <a:off x="0" y="0"/>
          <a:ext cx="0" cy="0"/>
          <a:chOff x="0" y="0"/>
          <a:chExt cx="0" cy="0"/>
        </a:xfrm>
      </p:grpSpPr>
      <p:sp>
        <p:nvSpPr>
          <p:cNvPr id="12" name="Picture Placeholder 2"/>
          <p:cNvSpPr>
            <a:spLocks noGrp="1"/>
          </p:cNvSpPr>
          <p:nvPr>
            <p:ph type="pic" idx="1" hasCustomPrompt="1"/>
          </p:nvPr>
        </p:nvSpPr>
        <p:spPr>
          <a:xfrm>
            <a:off x="1257300" y="1078304"/>
            <a:ext cx="15775782" cy="7428576"/>
          </a:xfrm>
        </p:spPr>
        <p:txBody>
          <a:bodyPr>
            <a:normAutofit/>
          </a:bodyPr>
          <a:lstStyle>
            <a:lvl1pPr marL="0" indent="0">
              <a:buNone/>
              <a:defRPr sz="36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GB"/>
              <a:t>Click for image</a:t>
            </a:r>
          </a:p>
        </p:txBody>
      </p:sp>
      <p:cxnSp>
        <p:nvCxnSpPr>
          <p:cNvPr id="6" name="Straight Connector 5"/>
          <p:cNvCxnSpPr>
            <a:cxnSpLocks/>
          </p:cNvCxnSpPr>
          <p:nvPr userDrawn="1"/>
        </p:nvCxnSpPr>
        <p:spPr>
          <a:xfrm>
            <a:off x="1257302" y="9098026"/>
            <a:ext cx="14331644" cy="22856"/>
          </a:xfrm>
          <a:prstGeom prst="line">
            <a:avLst/>
          </a:prstGeom>
          <a:ln w="9525">
            <a:solidFill>
              <a:srgbClr val="0E6CDD"/>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1638" y="8559075"/>
            <a:ext cx="1313760" cy="1313760"/>
          </a:xfrm>
          <a:prstGeom prst="rect">
            <a:avLst/>
          </a:prstGeom>
        </p:spPr>
      </p:pic>
      <p:sp>
        <p:nvSpPr>
          <p:cNvPr id="14" name="Subtitle 2"/>
          <p:cNvSpPr txBox="1">
            <a:spLocks/>
          </p:cNvSpPr>
          <p:nvPr userDrawn="1"/>
        </p:nvSpPr>
        <p:spPr>
          <a:xfrm>
            <a:off x="1059200" y="9228057"/>
            <a:ext cx="12902742" cy="816588"/>
          </a:xfrm>
          <a:prstGeom prst="rect">
            <a:avLst/>
          </a:prstGeom>
        </p:spPr>
        <p:txBody>
          <a:bodyPr vert="horz" lIns="137160" tIns="68580" rIns="137160" bIns="6858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1371669"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sz="2475" b="1" err="1">
                <a:solidFill>
                  <a:srgbClr val="0E6CDD"/>
                </a:solidFill>
              </a:rPr>
              <a:t>cenedlaethaurdyfodol.cymru</a:t>
            </a:r>
            <a:r>
              <a:rPr lang="en-GB" sz="2475" b="1">
                <a:solidFill>
                  <a:srgbClr val="0E6CDD"/>
                </a:solidFill>
              </a:rPr>
              <a:t>   </a:t>
            </a:r>
            <a:r>
              <a:rPr lang="en-US" sz="2475" b="1" err="1">
                <a:solidFill>
                  <a:srgbClr val="0E6CDD"/>
                </a:solidFill>
              </a:rPr>
              <a:t>futuregenerations.wales</a:t>
            </a:r>
            <a:endParaRPr lang="en-US" sz="2475" b="1">
              <a:solidFill>
                <a:srgbClr val="0E6CDD"/>
              </a:solidFill>
            </a:endParaRPr>
          </a:p>
        </p:txBody>
      </p:sp>
      <p:sp>
        <p:nvSpPr>
          <p:cNvPr id="15" name="Footer Placeholder 4"/>
          <p:cNvSpPr txBox="1">
            <a:spLocks/>
          </p:cNvSpPr>
          <p:nvPr userDrawn="1"/>
        </p:nvSpPr>
        <p:spPr>
          <a:xfrm>
            <a:off x="12796221" y="9423974"/>
            <a:ext cx="8818353" cy="547688"/>
          </a:xfrm>
          <a:prstGeom prst="rect">
            <a:avLst/>
          </a:prstGeom>
        </p:spPr>
        <p:txBody>
          <a:bodyPr vert="horz" lIns="137160" tIns="68580" rIns="137160" bIns="68580" rtlCol="0" anchor="ctr"/>
          <a:lstStyle>
            <a:defPPr>
              <a:defRPr lang="en-US"/>
            </a:defPPr>
            <a:lvl1pPr marL="0" algn="ctr" defTabSz="914400" rtl="0" eaLnBrk="1" latinLnBrk="0" hangingPunct="1">
              <a:defRPr sz="20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371669" rtl="0" eaLnBrk="1" fontAlgn="auto" latinLnBrk="0" hangingPunct="1">
              <a:lnSpc>
                <a:spcPct val="90000"/>
              </a:lnSpc>
              <a:spcBef>
                <a:spcPts val="1500"/>
              </a:spcBef>
              <a:spcAft>
                <a:spcPts val="0"/>
              </a:spcAft>
              <a:buClrTx/>
              <a:buSzTx/>
              <a:buFontTx/>
              <a:buNone/>
              <a:tabLst/>
              <a:defRPr/>
            </a:pPr>
            <a:r>
              <a:rPr lang="en-US" sz="2475">
                <a:solidFill>
                  <a:srgbClr val="0E6CDD"/>
                </a:solidFill>
              </a:rPr>
              <a:t>@</a:t>
            </a:r>
            <a:r>
              <a:rPr lang="en-US" sz="2475" err="1">
                <a:solidFill>
                  <a:srgbClr val="0E6CDD"/>
                </a:solidFill>
              </a:rPr>
              <a:t>futuregencymru</a:t>
            </a:r>
            <a:endParaRPr lang="en-GB" sz="2550">
              <a:solidFill>
                <a:srgbClr val="0E6CDD"/>
              </a:solidFill>
            </a:endParaRPr>
          </a:p>
          <a:p>
            <a:endParaRPr lang="en-GB" sz="300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50234" y="9219706"/>
            <a:ext cx="545990" cy="545990"/>
          </a:xfrm>
          <a:prstGeom prst="rect">
            <a:avLst/>
          </a:prstGeom>
        </p:spPr>
      </p:pic>
    </p:spTree>
    <p:extLst>
      <p:ext uri="{BB962C8B-B14F-4D97-AF65-F5344CB8AC3E}">
        <p14:creationId xmlns:p14="http://schemas.microsoft.com/office/powerpoint/2010/main" val="4069409448"/>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AB6E-6887-4BB4-BBB4-50DAABA30A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1CCA31F2-1CD8-4780-95D9-0C18DA9F713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F3D504-452B-4CF4-BE8E-0F783DAE5E4B}"/>
              </a:ext>
            </a:extLst>
          </p:cNvPr>
          <p:cNvSpPr>
            <a:spLocks noGrp="1"/>
          </p:cNvSpPr>
          <p:nvPr>
            <p:ph type="dt" sz="half" idx="10"/>
          </p:nvPr>
        </p:nvSpPr>
        <p:spPr/>
        <p:txBody>
          <a:bodyPr/>
          <a:lstStyle/>
          <a:p>
            <a:fld id="{39BC9B67-9A43-45BD-95F7-181BFCD8CE97}" type="datetimeFigureOut">
              <a:rPr lang="en-GB" smtClean="0"/>
              <a:t>05/12/2023</a:t>
            </a:fld>
            <a:endParaRPr lang="en-GB"/>
          </a:p>
        </p:txBody>
      </p:sp>
      <p:sp>
        <p:nvSpPr>
          <p:cNvPr id="5" name="Footer Placeholder 4">
            <a:extLst>
              <a:ext uri="{FF2B5EF4-FFF2-40B4-BE49-F238E27FC236}">
                <a16:creationId xmlns:a16="http://schemas.microsoft.com/office/drawing/2014/main" id="{DCB9092D-4CB9-48DC-8067-CC70C06D7B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792DF6-604B-48E1-83A6-0170AA7FBAB3}"/>
              </a:ext>
            </a:extLst>
          </p:cNvPr>
          <p:cNvSpPr>
            <a:spLocks noGrp="1"/>
          </p:cNvSpPr>
          <p:nvPr>
            <p:ph type="sldNum" sz="quarter" idx="12"/>
          </p:nvPr>
        </p:nvSpPr>
        <p:spPr/>
        <p:txBody>
          <a:bodyPr/>
          <a:lstStyle/>
          <a:p>
            <a:fld id="{007240AB-B66B-4207-915E-2AA862F749E0}" type="slidenum">
              <a:rPr lang="en-GB" smtClean="0"/>
              <a:t>‹#›</a:t>
            </a:fld>
            <a:endParaRPr lang="en-GB"/>
          </a:p>
        </p:txBody>
      </p:sp>
    </p:spTree>
    <p:extLst>
      <p:ext uri="{BB962C8B-B14F-4D97-AF65-F5344CB8AC3E}">
        <p14:creationId xmlns:p14="http://schemas.microsoft.com/office/powerpoint/2010/main" val="1887580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88EC-5629-4513-A46E-253BE38A56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80C19E-A187-4042-9F32-E17BD380F1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7FE5B-D9C1-4ACD-B8B7-68416C6DAF16}"/>
              </a:ext>
            </a:extLst>
          </p:cNvPr>
          <p:cNvSpPr>
            <a:spLocks noGrp="1"/>
          </p:cNvSpPr>
          <p:nvPr>
            <p:ph type="dt" sz="half" idx="10"/>
          </p:nvPr>
        </p:nvSpPr>
        <p:spPr/>
        <p:txBody>
          <a:bodyPr/>
          <a:lstStyle/>
          <a:p>
            <a:fld id="{39BC9B67-9A43-45BD-95F7-181BFCD8CE97}" type="datetimeFigureOut">
              <a:rPr lang="en-GB" smtClean="0"/>
              <a:t>05/12/2023</a:t>
            </a:fld>
            <a:endParaRPr lang="en-GB"/>
          </a:p>
        </p:txBody>
      </p:sp>
      <p:sp>
        <p:nvSpPr>
          <p:cNvPr id="5" name="Footer Placeholder 4">
            <a:extLst>
              <a:ext uri="{FF2B5EF4-FFF2-40B4-BE49-F238E27FC236}">
                <a16:creationId xmlns:a16="http://schemas.microsoft.com/office/drawing/2014/main" id="{1F29EF64-1149-4BA2-B548-3288DD721F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88165B-09C9-408E-B7CF-C414ACA6881D}"/>
              </a:ext>
            </a:extLst>
          </p:cNvPr>
          <p:cNvSpPr>
            <a:spLocks noGrp="1"/>
          </p:cNvSpPr>
          <p:nvPr>
            <p:ph type="sldNum" sz="quarter" idx="12"/>
          </p:nvPr>
        </p:nvSpPr>
        <p:spPr/>
        <p:txBody>
          <a:bodyPr/>
          <a:lstStyle/>
          <a:p>
            <a:fld id="{007240AB-B66B-4207-915E-2AA862F749E0}" type="slidenum">
              <a:rPr lang="en-GB" smtClean="0"/>
              <a:t>‹#›</a:t>
            </a:fld>
            <a:endParaRPr lang="en-GB"/>
          </a:p>
        </p:txBody>
      </p:sp>
    </p:spTree>
    <p:extLst>
      <p:ext uri="{BB962C8B-B14F-4D97-AF65-F5344CB8AC3E}">
        <p14:creationId xmlns:p14="http://schemas.microsoft.com/office/powerpoint/2010/main" val="2730046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F713-FDAC-467C-9A6A-76F86196E8B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3C25CE9-AD07-4EB4-A9DB-C5F4E4AD2B8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9784E9-2D96-4938-AC75-FA390FA5E6E1}"/>
              </a:ext>
            </a:extLst>
          </p:cNvPr>
          <p:cNvSpPr>
            <a:spLocks noGrp="1"/>
          </p:cNvSpPr>
          <p:nvPr>
            <p:ph type="dt" sz="half" idx="10"/>
          </p:nvPr>
        </p:nvSpPr>
        <p:spPr/>
        <p:txBody>
          <a:bodyPr/>
          <a:lstStyle/>
          <a:p>
            <a:fld id="{39BC9B67-9A43-45BD-95F7-181BFCD8CE97}" type="datetimeFigureOut">
              <a:rPr lang="en-GB" smtClean="0"/>
              <a:t>05/12/2023</a:t>
            </a:fld>
            <a:endParaRPr lang="en-GB"/>
          </a:p>
        </p:txBody>
      </p:sp>
      <p:sp>
        <p:nvSpPr>
          <p:cNvPr id="5" name="Footer Placeholder 4">
            <a:extLst>
              <a:ext uri="{FF2B5EF4-FFF2-40B4-BE49-F238E27FC236}">
                <a16:creationId xmlns:a16="http://schemas.microsoft.com/office/drawing/2014/main" id="{EFA3ED50-A4BA-4585-8B97-02ACEAF8B9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946959-C66C-4C25-B1DD-30D5BC99DDA2}"/>
              </a:ext>
            </a:extLst>
          </p:cNvPr>
          <p:cNvSpPr>
            <a:spLocks noGrp="1"/>
          </p:cNvSpPr>
          <p:nvPr>
            <p:ph type="sldNum" sz="quarter" idx="12"/>
          </p:nvPr>
        </p:nvSpPr>
        <p:spPr/>
        <p:txBody>
          <a:bodyPr/>
          <a:lstStyle/>
          <a:p>
            <a:fld id="{007240AB-B66B-4207-915E-2AA862F749E0}" type="slidenum">
              <a:rPr lang="en-GB" smtClean="0"/>
              <a:t>‹#›</a:t>
            </a:fld>
            <a:endParaRPr lang="en-GB"/>
          </a:p>
        </p:txBody>
      </p:sp>
    </p:spTree>
    <p:extLst>
      <p:ext uri="{BB962C8B-B14F-4D97-AF65-F5344CB8AC3E}">
        <p14:creationId xmlns:p14="http://schemas.microsoft.com/office/powerpoint/2010/main" val="1636904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8CE5E-0487-486B-824A-22ABA66EAC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41041E-AC75-46E2-A126-FD40A0E0A87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3FF7BC-0ED0-401F-A850-7FE11B25DAD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54A5AAB-4294-4C33-BF5D-93D33D144244}"/>
              </a:ext>
            </a:extLst>
          </p:cNvPr>
          <p:cNvSpPr>
            <a:spLocks noGrp="1"/>
          </p:cNvSpPr>
          <p:nvPr>
            <p:ph type="dt" sz="half" idx="10"/>
          </p:nvPr>
        </p:nvSpPr>
        <p:spPr/>
        <p:txBody>
          <a:bodyPr/>
          <a:lstStyle/>
          <a:p>
            <a:fld id="{39BC9B67-9A43-45BD-95F7-181BFCD8CE97}" type="datetimeFigureOut">
              <a:rPr lang="en-GB" smtClean="0"/>
              <a:t>05/12/2023</a:t>
            </a:fld>
            <a:endParaRPr lang="en-GB"/>
          </a:p>
        </p:txBody>
      </p:sp>
      <p:sp>
        <p:nvSpPr>
          <p:cNvPr id="6" name="Footer Placeholder 5">
            <a:extLst>
              <a:ext uri="{FF2B5EF4-FFF2-40B4-BE49-F238E27FC236}">
                <a16:creationId xmlns:a16="http://schemas.microsoft.com/office/drawing/2014/main" id="{BE861F92-3D57-491E-B987-37CD82018A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0029A9-A3A2-43B8-8938-C01D3D3AAB65}"/>
              </a:ext>
            </a:extLst>
          </p:cNvPr>
          <p:cNvSpPr>
            <a:spLocks noGrp="1"/>
          </p:cNvSpPr>
          <p:nvPr>
            <p:ph type="sldNum" sz="quarter" idx="12"/>
          </p:nvPr>
        </p:nvSpPr>
        <p:spPr/>
        <p:txBody>
          <a:bodyPr/>
          <a:lstStyle/>
          <a:p>
            <a:fld id="{007240AB-B66B-4207-915E-2AA862F749E0}" type="slidenum">
              <a:rPr lang="en-GB" smtClean="0"/>
              <a:t>‹#›</a:t>
            </a:fld>
            <a:endParaRPr lang="en-GB"/>
          </a:p>
        </p:txBody>
      </p:sp>
    </p:spTree>
    <p:extLst>
      <p:ext uri="{BB962C8B-B14F-4D97-AF65-F5344CB8AC3E}">
        <p14:creationId xmlns:p14="http://schemas.microsoft.com/office/powerpoint/2010/main" val="2528952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DFB34-C67D-45ED-8708-146EF4E8CDDB}"/>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90B8C4-FF08-4894-8C7D-2D3E20C5DDD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B18478F-B731-4531-8F37-2B0E15F7A5A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CF9E78F-5142-495C-9B4E-0270C3228E2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A2ACD51-1D89-4C92-8BE1-8B04E109AC1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958D60-4B1D-42FE-B29C-34822D91F4BF}"/>
              </a:ext>
            </a:extLst>
          </p:cNvPr>
          <p:cNvSpPr>
            <a:spLocks noGrp="1"/>
          </p:cNvSpPr>
          <p:nvPr>
            <p:ph type="dt" sz="half" idx="10"/>
          </p:nvPr>
        </p:nvSpPr>
        <p:spPr/>
        <p:txBody>
          <a:bodyPr/>
          <a:lstStyle/>
          <a:p>
            <a:fld id="{39BC9B67-9A43-45BD-95F7-181BFCD8CE97}" type="datetimeFigureOut">
              <a:rPr lang="en-GB" smtClean="0"/>
              <a:t>05/12/2023</a:t>
            </a:fld>
            <a:endParaRPr lang="en-GB"/>
          </a:p>
        </p:txBody>
      </p:sp>
      <p:sp>
        <p:nvSpPr>
          <p:cNvPr id="8" name="Footer Placeholder 7">
            <a:extLst>
              <a:ext uri="{FF2B5EF4-FFF2-40B4-BE49-F238E27FC236}">
                <a16:creationId xmlns:a16="http://schemas.microsoft.com/office/drawing/2014/main" id="{376F26EB-4824-4AF3-A8FB-A29A4689B6E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EA1B53B-0A50-4F2C-8890-2653773BC0DC}"/>
              </a:ext>
            </a:extLst>
          </p:cNvPr>
          <p:cNvSpPr>
            <a:spLocks noGrp="1"/>
          </p:cNvSpPr>
          <p:nvPr>
            <p:ph type="sldNum" sz="quarter" idx="12"/>
          </p:nvPr>
        </p:nvSpPr>
        <p:spPr/>
        <p:txBody>
          <a:bodyPr/>
          <a:lstStyle/>
          <a:p>
            <a:fld id="{007240AB-B66B-4207-915E-2AA862F749E0}" type="slidenum">
              <a:rPr lang="en-GB" smtClean="0"/>
              <a:t>‹#›</a:t>
            </a:fld>
            <a:endParaRPr lang="en-GB"/>
          </a:p>
        </p:txBody>
      </p:sp>
    </p:spTree>
    <p:extLst>
      <p:ext uri="{BB962C8B-B14F-4D97-AF65-F5344CB8AC3E}">
        <p14:creationId xmlns:p14="http://schemas.microsoft.com/office/powerpoint/2010/main" val="1429832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E070-FB23-43AA-B877-1737386427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E9B034D-437E-4245-B247-BECF87B1B56F}"/>
              </a:ext>
            </a:extLst>
          </p:cNvPr>
          <p:cNvSpPr>
            <a:spLocks noGrp="1"/>
          </p:cNvSpPr>
          <p:nvPr>
            <p:ph type="dt" sz="half" idx="10"/>
          </p:nvPr>
        </p:nvSpPr>
        <p:spPr/>
        <p:txBody>
          <a:bodyPr/>
          <a:lstStyle/>
          <a:p>
            <a:fld id="{39BC9B67-9A43-45BD-95F7-181BFCD8CE97}" type="datetimeFigureOut">
              <a:rPr lang="en-GB" smtClean="0"/>
              <a:t>05/12/2023</a:t>
            </a:fld>
            <a:endParaRPr lang="en-GB"/>
          </a:p>
        </p:txBody>
      </p:sp>
      <p:sp>
        <p:nvSpPr>
          <p:cNvPr id="4" name="Footer Placeholder 3">
            <a:extLst>
              <a:ext uri="{FF2B5EF4-FFF2-40B4-BE49-F238E27FC236}">
                <a16:creationId xmlns:a16="http://schemas.microsoft.com/office/drawing/2014/main" id="{DCE052E4-4E76-48A0-B68F-78DA748600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DD8260-06CA-4196-BDA6-B4F12FA623F5}"/>
              </a:ext>
            </a:extLst>
          </p:cNvPr>
          <p:cNvSpPr>
            <a:spLocks noGrp="1"/>
          </p:cNvSpPr>
          <p:nvPr>
            <p:ph type="sldNum" sz="quarter" idx="12"/>
          </p:nvPr>
        </p:nvSpPr>
        <p:spPr/>
        <p:txBody>
          <a:bodyPr/>
          <a:lstStyle/>
          <a:p>
            <a:fld id="{007240AB-B66B-4207-915E-2AA862F749E0}" type="slidenum">
              <a:rPr lang="en-GB" smtClean="0"/>
              <a:t>‹#›</a:t>
            </a:fld>
            <a:endParaRPr lang="en-GB"/>
          </a:p>
        </p:txBody>
      </p:sp>
    </p:spTree>
    <p:extLst>
      <p:ext uri="{BB962C8B-B14F-4D97-AF65-F5344CB8AC3E}">
        <p14:creationId xmlns:p14="http://schemas.microsoft.com/office/powerpoint/2010/main" val="4228736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72046D-DD73-415D-BD16-0B166D96899A}"/>
              </a:ext>
            </a:extLst>
          </p:cNvPr>
          <p:cNvSpPr>
            <a:spLocks noGrp="1"/>
          </p:cNvSpPr>
          <p:nvPr>
            <p:ph type="dt" sz="half" idx="10"/>
          </p:nvPr>
        </p:nvSpPr>
        <p:spPr/>
        <p:txBody>
          <a:bodyPr/>
          <a:lstStyle/>
          <a:p>
            <a:fld id="{39BC9B67-9A43-45BD-95F7-181BFCD8CE97}" type="datetimeFigureOut">
              <a:rPr lang="en-GB" smtClean="0"/>
              <a:t>05/12/2023</a:t>
            </a:fld>
            <a:endParaRPr lang="en-GB"/>
          </a:p>
        </p:txBody>
      </p:sp>
      <p:sp>
        <p:nvSpPr>
          <p:cNvPr id="3" name="Footer Placeholder 2">
            <a:extLst>
              <a:ext uri="{FF2B5EF4-FFF2-40B4-BE49-F238E27FC236}">
                <a16:creationId xmlns:a16="http://schemas.microsoft.com/office/drawing/2014/main" id="{1DD23A79-6200-4278-B720-C76F4E8944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9ABBC2A-0442-49BF-9E37-3D4A9B3E5FF6}"/>
              </a:ext>
            </a:extLst>
          </p:cNvPr>
          <p:cNvSpPr>
            <a:spLocks noGrp="1"/>
          </p:cNvSpPr>
          <p:nvPr>
            <p:ph type="sldNum" sz="quarter" idx="12"/>
          </p:nvPr>
        </p:nvSpPr>
        <p:spPr/>
        <p:txBody>
          <a:bodyPr/>
          <a:lstStyle/>
          <a:p>
            <a:fld id="{007240AB-B66B-4207-915E-2AA862F749E0}" type="slidenum">
              <a:rPr lang="en-GB" smtClean="0"/>
              <a:t>‹#›</a:t>
            </a:fld>
            <a:endParaRPr lang="en-GB"/>
          </a:p>
        </p:txBody>
      </p:sp>
    </p:spTree>
    <p:extLst>
      <p:ext uri="{BB962C8B-B14F-4D97-AF65-F5344CB8AC3E}">
        <p14:creationId xmlns:p14="http://schemas.microsoft.com/office/powerpoint/2010/main" val="26486946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7D97-90F9-4C9F-B0CA-1F3E2D72861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77A8D6E-4AA1-40B1-8C1A-3E16BBBEF6E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F7916FD-6ECE-4F14-BAEC-53AF7364641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3671434-6CFD-469A-9476-89C1862C5DE8}"/>
              </a:ext>
            </a:extLst>
          </p:cNvPr>
          <p:cNvSpPr>
            <a:spLocks noGrp="1"/>
          </p:cNvSpPr>
          <p:nvPr>
            <p:ph type="dt" sz="half" idx="10"/>
          </p:nvPr>
        </p:nvSpPr>
        <p:spPr/>
        <p:txBody>
          <a:bodyPr/>
          <a:lstStyle/>
          <a:p>
            <a:fld id="{39BC9B67-9A43-45BD-95F7-181BFCD8CE97}" type="datetimeFigureOut">
              <a:rPr lang="en-GB" smtClean="0"/>
              <a:t>05/12/2023</a:t>
            </a:fld>
            <a:endParaRPr lang="en-GB"/>
          </a:p>
        </p:txBody>
      </p:sp>
      <p:sp>
        <p:nvSpPr>
          <p:cNvPr id="6" name="Footer Placeholder 5">
            <a:extLst>
              <a:ext uri="{FF2B5EF4-FFF2-40B4-BE49-F238E27FC236}">
                <a16:creationId xmlns:a16="http://schemas.microsoft.com/office/drawing/2014/main" id="{6E82BC4C-2014-40CF-BF57-B8EBFF7878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665B07-54DC-4C66-B45C-EDBB3C8743B3}"/>
              </a:ext>
            </a:extLst>
          </p:cNvPr>
          <p:cNvSpPr>
            <a:spLocks noGrp="1"/>
          </p:cNvSpPr>
          <p:nvPr>
            <p:ph type="sldNum" sz="quarter" idx="12"/>
          </p:nvPr>
        </p:nvSpPr>
        <p:spPr/>
        <p:txBody>
          <a:bodyPr/>
          <a:lstStyle/>
          <a:p>
            <a:fld id="{007240AB-B66B-4207-915E-2AA862F749E0}" type="slidenum">
              <a:rPr lang="en-GB" smtClean="0"/>
              <a:t>‹#›</a:t>
            </a:fld>
            <a:endParaRPr lang="en-GB"/>
          </a:p>
        </p:txBody>
      </p:sp>
    </p:spTree>
    <p:extLst>
      <p:ext uri="{BB962C8B-B14F-4D97-AF65-F5344CB8AC3E}">
        <p14:creationId xmlns:p14="http://schemas.microsoft.com/office/powerpoint/2010/main" val="3562060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9E528-6C9D-411C-9626-E100D7A7047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EB9353-F1E9-48A6-A408-84333806E81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2DC0BE2F-620A-48CB-B027-DEE61A21FEF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4568602-5BC8-4E3A-9CA7-EF820D3D71F0}"/>
              </a:ext>
            </a:extLst>
          </p:cNvPr>
          <p:cNvSpPr>
            <a:spLocks noGrp="1"/>
          </p:cNvSpPr>
          <p:nvPr>
            <p:ph type="dt" sz="half" idx="10"/>
          </p:nvPr>
        </p:nvSpPr>
        <p:spPr/>
        <p:txBody>
          <a:bodyPr/>
          <a:lstStyle/>
          <a:p>
            <a:fld id="{39BC9B67-9A43-45BD-95F7-181BFCD8CE97}" type="datetimeFigureOut">
              <a:rPr lang="en-GB" smtClean="0"/>
              <a:t>05/12/2023</a:t>
            </a:fld>
            <a:endParaRPr lang="en-GB"/>
          </a:p>
        </p:txBody>
      </p:sp>
      <p:sp>
        <p:nvSpPr>
          <p:cNvPr id="6" name="Footer Placeholder 5">
            <a:extLst>
              <a:ext uri="{FF2B5EF4-FFF2-40B4-BE49-F238E27FC236}">
                <a16:creationId xmlns:a16="http://schemas.microsoft.com/office/drawing/2014/main" id="{F0E7F4F5-490F-4EC0-894D-BE1765C896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8FC6F1-6DFB-4DC0-9C6C-2060357EACC5}"/>
              </a:ext>
            </a:extLst>
          </p:cNvPr>
          <p:cNvSpPr>
            <a:spLocks noGrp="1"/>
          </p:cNvSpPr>
          <p:nvPr>
            <p:ph type="sldNum" sz="quarter" idx="12"/>
          </p:nvPr>
        </p:nvSpPr>
        <p:spPr/>
        <p:txBody>
          <a:bodyPr/>
          <a:lstStyle/>
          <a:p>
            <a:fld id="{007240AB-B66B-4207-915E-2AA862F749E0}" type="slidenum">
              <a:rPr lang="en-GB" smtClean="0"/>
              <a:t>‹#›</a:t>
            </a:fld>
            <a:endParaRPr lang="en-GB"/>
          </a:p>
        </p:txBody>
      </p:sp>
    </p:spTree>
    <p:extLst>
      <p:ext uri="{BB962C8B-B14F-4D97-AF65-F5344CB8AC3E}">
        <p14:creationId xmlns:p14="http://schemas.microsoft.com/office/powerpoint/2010/main" val="11870234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C99B5-913F-42EA-AD04-CD89929B1A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B6F713-68D5-4E05-A449-F0553D764B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5A5670-BB4A-4C62-92D0-6A9A4CD8BE44}"/>
              </a:ext>
            </a:extLst>
          </p:cNvPr>
          <p:cNvSpPr>
            <a:spLocks noGrp="1"/>
          </p:cNvSpPr>
          <p:nvPr>
            <p:ph type="dt" sz="half" idx="10"/>
          </p:nvPr>
        </p:nvSpPr>
        <p:spPr/>
        <p:txBody>
          <a:bodyPr/>
          <a:lstStyle/>
          <a:p>
            <a:fld id="{39BC9B67-9A43-45BD-95F7-181BFCD8CE97}" type="datetimeFigureOut">
              <a:rPr lang="en-GB" smtClean="0"/>
              <a:t>05/12/2023</a:t>
            </a:fld>
            <a:endParaRPr lang="en-GB"/>
          </a:p>
        </p:txBody>
      </p:sp>
      <p:sp>
        <p:nvSpPr>
          <p:cNvPr id="5" name="Footer Placeholder 4">
            <a:extLst>
              <a:ext uri="{FF2B5EF4-FFF2-40B4-BE49-F238E27FC236}">
                <a16:creationId xmlns:a16="http://schemas.microsoft.com/office/drawing/2014/main" id="{AB60DF64-6954-4DBF-BB21-330C4B8BA7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AD5DBD-00C8-4C65-A298-05189CFB0721}"/>
              </a:ext>
            </a:extLst>
          </p:cNvPr>
          <p:cNvSpPr>
            <a:spLocks noGrp="1"/>
          </p:cNvSpPr>
          <p:nvPr>
            <p:ph type="sldNum" sz="quarter" idx="12"/>
          </p:nvPr>
        </p:nvSpPr>
        <p:spPr/>
        <p:txBody>
          <a:bodyPr/>
          <a:lstStyle/>
          <a:p>
            <a:fld id="{007240AB-B66B-4207-915E-2AA862F749E0}" type="slidenum">
              <a:rPr lang="en-GB" smtClean="0"/>
              <a:t>‹#›</a:t>
            </a:fld>
            <a:endParaRPr lang="en-GB"/>
          </a:p>
        </p:txBody>
      </p:sp>
    </p:spTree>
    <p:extLst>
      <p:ext uri="{BB962C8B-B14F-4D97-AF65-F5344CB8AC3E}">
        <p14:creationId xmlns:p14="http://schemas.microsoft.com/office/powerpoint/2010/main" val="20549570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CE2FB9-106C-4ADF-A68C-4083D3DE44A0}"/>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AE77B-1615-4349-A629-CAAF639B3F3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649A84-D3E1-4198-85E5-DBF36A8F9462}"/>
              </a:ext>
            </a:extLst>
          </p:cNvPr>
          <p:cNvSpPr>
            <a:spLocks noGrp="1"/>
          </p:cNvSpPr>
          <p:nvPr>
            <p:ph type="dt" sz="half" idx="10"/>
          </p:nvPr>
        </p:nvSpPr>
        <p:spPr/>
        <p:txBody>
          <a:bodyPr/>
          <a:lstStyle/>
          <a:p>
            <a:fld id="{39BC9B67-9A43-45BD-95F7-181BFCD8CE97}" type="datetimeFigureOut">
              <a:rPr lang="en-GB" smtClean="0"/>
              <a:t>05/12/2023</a:t>
            </a:fld>
            <a:endParaRPr lang="en-GB"/>
          </a:p>
        </p:txBody>
      </p:sp>
      <p:sp>
        <p:nvSpPr>
          <p:cNvPr id="5" name="Footer Placeholder 4">
            <a:extLst>
              <a:ext uri="{FF2B5EF4-FFF2-40B4-BE49-F238E27FC236}">
                <a16:creationId xmlns:a16="http://schemas.microsoft.com/office/drawing/2014/main" id="{E069FFED-65D5-460E-AE72-9E72BDF2AF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916192-E982-426C-BF16-79531437AFBE}"/>
              </a:ext>
            </a:extLst>
          </p:cNvPr>
          <p:cNvSpPr>
            <a:spLocks noGrp="1"/>
          </p:cNvSpPr>
          <p:nvPr>
            <p:ph type="sldNum" sz="quarter" idx="12"/>
          </p:nvPr>
        </p:nvSpPr>
        <p:spPr/>
        <p:txBody>
          <a:bodyPr/>
          <a:lstStyle/>
          <a:p>
            <a:fld id="{007240AB-B66B-4207-915E-2AA862F749E0}" type="slidenum">
              <a:rPr lang="en-GB" smtClean="0"/>
              <a:t>‹#›</a:t>
            </a:fld>
            <a:endParaRPr lang="en-GB"/>
          </a:p>
        </p:txBody>
      </p:sp>
    </p:spTree>
    <p:extLst>
      <p:ext uri="{BB962C8B-B14F-4D97-AF65-F5344CB8AC3E}">
        <p14:creationId xmlns:p14="http://schemas.microsoft.com/office/powerpoint/2010/main" val="39496325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1B71A-8FD4-4FCD-B012-9C51836533A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C83729F5-8750-448A-BD99-3C7DFCAB19A1}"/>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A23147-E1EE-4251-A33F-E7ADA8EBD5D6}"/>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5" name="Footer Placeholder 4">
            <a:extLst>
              <a:ext uri="{FF2B5EF4-FFF2-40B4-BE49-F238E27FC236}">
                <a16:creationId xmlns:a16="http://schemas.microsoft.com/office/drawing/2014/main" id="{C4C6065E-1897-4630-996E-186245C8B8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F9C91D-E120-4546-A6A1-8702535FB994}"/>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23162573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1B71A-8FD4-4FCD-B012-9C51836533A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C83729F5-8750-448A-BD99-3C7DFCAB19A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A23147-E1EE-4251-A33F-E7ADA8EBD5D6}"/>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5" name="Footer Placeholder 4">
            <a:extLst>
              <a:ext uri="{FF2B5EF4-FFF2-40B4-BE49-F238E27FC236}">
                <a16:creationId xmlns:a16="http://schemas.microsoft.com/office/drawing/2014/main" id="{C4C6065E-1897-4630-996E-186245C8B8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F9C91D-E120-4546-A6A1-8702535FB994}"/>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23162573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6E008-D06D-4363-AF7F-9CE1731080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EE0C9D-8927-4D80-8FE6-94FC88EBFB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E6BBA1-431E-4EEF-AA2B-09B47BC4090A}"/>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5" name="Footer Placeholder 4">
            <a:extLst>
              <a:ext uri="{FF2B5EF4-FFF2-40B4-BE49-F238E27FC236}">
                <a16:creationId xmlns:a16="http://schemas.microsoft.com/office/drawing/2014/main" id="{A0126B74-67C4-4A96-B105-1D6C409AFE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436C40-5464-49EA-A036-206967CAB877}"/>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1917463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C543E-1AC7-419D-9FC2-2A7E795620FE}"/>
              </a:ext>
            </a:extLst>
          </p:cNvPr>
          <p:cNvSpPr>
            <a:spLocks noGrp="1"/>
          </p:cNvSpPr>
          <p:nvPr>
            <p:ph type="title"/>
          </p:nvPr>
        </p:nvSpPr>
        <p:spPr>
          <a:xfrm>
            <a:off x="1247775" y="2564609"/>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2DD924B-1E7C-47A8-986C-FCD2CDD723A2}"/>
              </a:ext>
            </a:extLst>
          </p:cNvPr>
          <p:cNvSpPr>
            <a:spLocks noGrp="1"/>
          </p:cNvSpPr>
          <p:nvPr>
            <p:ph type="body" idx="1"/>
          </p:nvPr>
        </p:nvSpPr>
        <p:spPr>
          <a:xfrm>
            <a:off x="1247775" y="6884197"/>
            <a:ext cx="15773400" cy="2250281"/>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7E968-7AB5-4198-8FE1-1133494D62C8}"/>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5" name="Footer Placeholder 4">
            <a:extLst>
              <a:ext uri="{FF2B5EF4-FFF2-40B4-BE49-F238E27FC236}">
                <a16:creationId xmlns:a16="http://schemas.microsoft.com/office/drawing/2014/main" id="{E6C5AB8C-12B9-45F1-A79E-BD57118540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F6EA7F-C7D8-4F50-9460-53A5F50C3FF7}"/>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1307107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C543E-1AC7-419D-9FC2-2A7E795620F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2DD924B-1E7C-47A8-986C-FCD2CDD723A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7E968-7AB5-4198-8FE1-1133494D62C8}"/>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5" name="Footer Placeholder 4">
            <a:extLst>
              <a:ext uri="{FF2B5EF4-FFF2-40B4-BE49-F238E27FC236}">
                <a16:creationId xmlns:a16="http://schemas.microsoft.com/office/drawing/2014/main" id="{E6C5AB8C-12B9-45F1-A79E-BD57118540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F6EA7F-C7D8-4F50-9460-53A5F50C3FF7}"/>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1307107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2B72B-0D45-4637-94BE-66030C1B18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84B764-935C-4813-8266-86C36BDD73BD}"/>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B85B20-BF5A-4ADD-B263-79B5C0EBC49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E08B1B-5DCD-4D21-8662-E22F1A36C2F1}"/>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6" name="Footer Placeholder 5">
            <a:extLst>
              <a:ext uri="{FF2B5EF4-FFF2-40B4-BE49-F238E27FC236}">
                <a16:creationId xmlns:a16="http://schemas.microsoft.com/office/drawing/2014/main" id="{889692B8-FD99-4EE0-ADFA-E6F9F2344D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4381EF-ACC9-4B54-9797-A49209B73614}"/>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24680454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8964-8D87-427E-876B-108ADBD53C17}"/>
              </a:ext>
            </a:extLst>
          </p:cNvPr>
          <p:cNvSpPr>
            <a:spLocks noGrp="1"/>
          </p:cNvSpPr>
          <p:nvPr>
            <p:ph type="title"/>
          </p:nvPr>
        </p:nvSpPr>
        <p:spPr>
          <a:xfrm>
            <a:off x="1259682" y="547690"/>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C8D408-4FFD-44D9-A0B8-AC9B8868D727}"/>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C39F2-26A2-47C8-B680-B876244C5940}"/>
              </a:ext>
            </a:extLst>
          </p:cNvPr>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0CD597-7727-408E-89CB-70CACF8F30D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86BD3-FB6A-4DC2-A1EB-0DCC2E5573F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EFFA20-F945-4206-83A0-255A1A1D9012}"/>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8" name="Footer Placeholder 7">
            <a:extLst>
              <a:ext uri="{FF2B5EF4-FFF2-40B4-BE49-F238E27FC236}">
                <a16:creationId xmlns:a16="http://schemas.microsoft.com/office/drawing/2014/main" id="{74A06DF1-6B95-4855-9B1E-566B77113BB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DB9CAB-0057-4597-AC0A-7F4B89CA9407}"/>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983130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8964-8D87-427E-876B-108ADBD53C17}"/>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C8D408-4FFD-44D9-A0B8-AC9B8868D7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C39F2-26A2-47C8-B680-B876244C594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0CD597-7727-408E-89CB-70CACF8F30D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86BD3-FB6A-4DC2-A1EB-0DCC2E5573F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EFFA20-F945-4206-83A0-255A1A1D9012}"/>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8" name="Footer Placeholder 7">
            <a:extLst>
              <a:ext uri="{FF2B5EF4-FFF2-40B4-BE49-F238E27FC236}">
                <a16:creationId xmlns:a16="http://schemas.microsoft.com/office/drawing/2014/main" id="{74A06DF1-6B95-4855-9B1E-566B77113BB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DB9CAB-0057-4597-AC0A-7F4B89CA9407}"/>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9831306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F590-A489-4DFC-8113-757ADF260A6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698C8A-2D22-49AE-A2AD-E4E8A4012E03}"/>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4" name="Footer Placeholder 3">
            <a:extLst>
              <a:ext uri="{FF2B5EF4-FFF2-40B4-BE49-F238E27FC236}">
                <a16:creationId xmlns:a16="http://schemas.microsoft.com/office/drawing/2014/main" id="{F02D5611-A22B-4A04-BD87-30DB69AE9E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DFA164-CB79-4773-8396-21621883DE15}"/>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42073860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C78CA-6D7D-494A-8DA5-1A0EFAC90F5F}"/>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3" name="Footer Placeholder 2">
            <a:extLst>
              <a:ext uri="{FF2B5EF4-FFF2-40B4-BE49-F238E27FC236}">
                <a16:creationId xmlns:a16="http://schemas.microsoft.com/office/drawing/2014/main" id="{B8D6BB3A-BA61-4D64-9386-5F4A28AEB9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6E2B6BA-D660-497F-910B-112A6F062CB1}"/>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25315560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86BC-D4F7-4AF6-B64E-DB9FCC2E26A6}"/>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4A54070-C302-471E-91CD-F45A452ABAB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061B726-62D0-4D06-B38D-D3E989EE17F1}"/>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03410C4-3006-4B19-BEFF-281437C72491}"/>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6" name="Footer Placeholder 5">
            <a:extLst>
              <a:ext uri="{FF2B5EF4-FFF2-40B4-BE49-F238E27FC236}">
                <a16:creationId xmlns:a16="http://schemas.microsoft.com/office/drawing/2014/main" id="{6339657B-257F-4CAB-87C1-7B8FDF2FC4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3D22A8-863D-4F5D-9C2A-E9555FB60413}"/>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2202012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B91E4-44DC-4520-9A40-36F35C592332}"/>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382C53D-1038-4783-9C70-3D9FE331C890}"/>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11305350-39BC-4271-A7F7-D299A1AFACF0}"/>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AD2022-63E5-4618-81A1-F3109A7DF66F}"/>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6" name="Footer Placeholder 5">
            <a:extLst>
              <a:ext uri="{FF2B5EF4-FFF2-40B4-BE49-F238E27FC236}">
                <a16:creationId xmlns:a16="http://schemas.microsoft.com/office/drawing/2014/main" id="{731CF51E-B607-4922-870E-6CF2498C15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760F4A-DD9D-41E6-86E4-377FBF4E5957}"/>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6513719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86BC-D4F7-4AF6-B64E-DB9FCC2E26A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4A54070-C302-471E-91CD-F45A452ABAB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061B726-62D0-4D06-B38D-D3E989EE17F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03410C4-3006-4B19-BEFF-281437C72491}"/>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6" name="Footer Placeholder 5">
            <a:extLst>
              <a:ext uri="{FF2B5EF4-FFF2-40B4-BE49-F238E27FC236}">
                <a16:creationId xmlns:a16="http://schemas.microsoft.com/office/drawing/2014/main" id="{6339657B-257F-4CAB-87C1-7B8FDF2FC4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3D22A8-863D-4F5D-9C2A-E9555FB60413}"/>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22020129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B91E4-44DC-4520-9A40-36F35C59233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382C53D-1038-4783-9C70-3D9FE331C89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11305350-39BC-4271-A7F7-D299A1AFACF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AD2022-63E5-4618-81A1-F3109A7DF66F}"/>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6" name="Footer Placeholder 5">
            <a:extLst>
              <a:ext uri="{FF2B5EF4-FFF2-40B4-BE49-F238E27FC236}">
                <a16:creationId xmlns:a16="http://schemas.microsoft.com/office/drawing/2014/main" id="{731CF51E-B607-4922-870E-6CF2498C15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760F4A-DD9D-41E6-86E4-377FBF4E5957}"/>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6513719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8A62C-B98C-4DC8-852F-428E9BC5955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595822-C828-4397-BE54-7B4C97D2B1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7B17FF-D2BC-4664-994F-D2394AC0E3B9}"/>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5" name="Footer Placeholder 4">
            <a:extLst>
              <a:ext uri="{FF2B5EF4-FFF2-40B4-BE49-F238E27FC236}">
                <a16:creationId xmlns:a16="http://schemas.microsoft.com/office/drawing/2014/main" id="{4FC29571-0E6D-48B8-9C0B-F39D1F76F0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8F725-6D31-47DC-A273-BA9E581A6632}"/>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2649403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ED2C1D-12AC-4491-B25D-3E6FA9721D4C}"/>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6B1509-76B2-4A2D-B136-F7177214BC4B}"/>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B908F4-8AF8-4A30-980D-BF385FD15026}"/>
              </a:ext>
            </a:extLst>
          </p:cNvPr>
          <p:cNvSpPr>
            <a:spLocks noGrp="1"/>
          </p:cNvSpPr>
          <p:nvPr>
            <p:ph type="dt" sz="half" idx="10"/>
          </p:nvPr>
        </p:nvSpPr>
        <p:spPr/>
        <p:txBody>
          <a:bodyPr/>
          <a:lstStyle/>
          <a:p>
            <a:fld id="{E523C10D-864F-473F-91F2-FD9689332517}" type="datetimeFigureOut">
              <a:rPr lang="en-GB" smtClean="0"/>
              <a:t>05/12/2023</a:t>
            </a:fld>
            <a:endParaRPr lang="en-GB"/>
          </a:p>
        </p:txBody>
      </p:sp>
      <p:sp>
        <p:nvSpPr>
          <p:cNvPr id="5" name="Footer Placeholder 4">
            <a:extLst>
              <a:ext uri="{FF2B5EF4-FFF2-40B4-BE49-F238E27FC236}">
                <a16:creationId xmlns:a16="http://schemas.microsoft.com/office/drawing/2014/main" id="{450BB1EF-6462-4A4C-B76E-72CFCCA70D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E6E54-EF22-4AB4-8FDA-B3945DBAECE5}"/>
              </a:ext>
            </a:extLst>
          </p:cNvPr>
          <p:cNvSpPr>
            <a:spLocks noGrp="1"/>
          </p:cNvSpPr>
          <p:nvPr>
            <p:ph type="sldNum" sz="quarter" idx="12"/>
          </p:nvPr>
        </p:nvSpPr>
        <p:spPr/>
        <p:txBody>
          <a:bodyPr/>
          <a:lstStyle/>
          <a:p>
            <a:fld id="{88FE16B0-480F-42CE-9BB5-520C9373B6B8}" type="slidenum">
              <a:rPr lang="en-GB" smtClean="0"/>
              <a:t>‹#›</a:t>
            </a:fld>
            <a:endParaRPr lang="en-GB"/>
          </a:p>
        </p:txBody>
      </p:sp>
    </p:spTree>
    <p:extLst>
      <p:ext uri="{BB962C8B-B14F-4D97-AF65-F5344CB8AC3E}">
        <p14:creationId xmlns:p14="http://schemas.microsoft.com/office/powerpoint/2010/main" val="10773134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6588F-CD2A-B14B-AA48-A2F4BC3D4344}"/>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en-US"/>
          </a:p>
        </p:txBody>
      </p:sp>
      <p:sp>
        <p:nvSpPr>
          <p:cNvPr id="3" name="Subtitle 2">
            <a:extLst>
              <a:ext uri="{FF2B5EF4-FFF2-40B4-BE49-F238E27FC236}">
                <a16:creationId xmlns:a16="http://schemas.microsoft.com/office/drawing/2014/main" id="{8D30AE01-24F9-6F48-87CD-73CFB93D4CB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CC11407-2675-9640-9719-8815D02122D2}"/>
              </a:ext>
            </a:extLst>
          </p:cNvPr>
          <p:cNvSpPr>
            <a:spLocks noGrp="1"/>
          </p:cNvSpPr>
          <p:nvPr>
            <p:ph type="dt" sz="half" idx="10"/>
          </p:nvPr>
        </p:nvSpPr>
        <p:spPr/>
        <p:txBody>
          <a:bodyPr/>
          <a:lstStyle/>
          <a:p>
            <a:fld id="{844AFAB6-D940-8247-A9A0-3A9B1E2B6A4D}" type="datetimeFigureOut">
              <a:rPr lang="en-US" smtClean="0"/>
              <a:t>12/5/2023</a:t>
            </a:fld>
            <a:endParaRPr lang="en-US"/>
          </a:p>
        </p:txBody>
      </p:sp>
      <p:sp>
        <p:nvSpPr>
          <p:cNvPr id="5" name="Footer Placeholder 4">
            <a:extLst>
              <a:ext uri="{FF2B5EF4-FFF2-40B4-BE49-F238E27FC236}">
                <a16:creationId xmlns:a16="http://schemas.microsoft.com/office/drawing/2014/main" id="{C702E868-F377-B140-B4C9-7BC60C322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41F37-8B95-6C40-A793-51A20E5C982D}"/>
              </a:ext>
            </a:extLst>
          </p:cNvPr>
          <p:cNvSpPr>
            <a:spLocks noGrp="1"/>
          </p:cNvSpPr>
          <p:nvPr>
            <p:ph type="sldNum" sz="quarter" idx="12"/>
          </p:nvPr>
        </p:nvSpPr>
        <p:spPr/>
        <p:txBody>
          <a:bodyPr/>
          <a:lstStyle/>
          <a:p>
            <a:fld id="{F8F797D5-3932-B147-81F3-A8DF7135A392}" type="slidenum">
              <a:rPr lang="en-US" smtClean="0"/>
              <a:t>‹#›</a:t>
            </a:fld>
            <a:endParaRPr lang="en-US"/>
          </a:p>
        </p:txBody>
      </p:sp>
    </p:spTree>
    <p:extLst>
      <p:ext uri="{BB962C8B-B14F-4D97-AF65-F5344CB8AC3E}">
        <p14:creationId xmlns:p14="http://schemas.microsoft.com/office/powerpoint/2010/main" val="3787417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EB1DD-A7A1-6344-8551-7BB35AB7EE0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491223-FE2B-4D4A-AA8B-897B320165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2DF1DF-DA14-2B44-BF6B-0E202398DD06}"/>
              </a:ext>
            </a:extLst>
          </p:cNvPr>
          <p:cNvSpPr>
            <a:spLocks noGrp="1"/>
          </p:cNvSpPr>
          <p:nvPr>
            <p:ph type="dt" sz="half" idx="10"/>
          </p:nvPr>
        </p:nvSpPr>
        <p:spPr/>
        <p:txBody>
          <a:bodyPr/>
          <a:lstStyle/>
          <a:p>
            <a:fld id="{844AFAB6-D940-8247-A9A0-3A9B1E2B6A4D}" type="datetimeFigureOut">
              <a:rPr lang="en-US" smtClean="0"/>
              <a:t>12/5/2023</a:t>
            </a:fld>
            <a:endParaRPr lang="en-US"/>
          </a:p>
        </p:txBody>
      </p:sp>
      <p:sp>
        <p:nvSpPr>
          <p:cNvPr id="5" name="Footer Placeholder 4">
            <a:extLst>
              <a:ext uri="{FF2B5EF4-FFF2-40B4-BE49-F238E27FC236}">
                <a16:creationId xmlns:a16="http://schemas.microsoft.com/office/drawing/2014/main" id="{04047423-25E8-7F4A-8388-192FA80A4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2C61C-0212-B244-AE03-9CC1592B5BCE}"/>
              </a:ext>
            </a:extLst>
          </p:cNvPr>
          <p:cNvSpPr>
            <a:spLocks noGrp="1"/>
          </p:cNvSpPr>
          <p:nvPr>
            <p:ph type="sldNum" sz="quarter" idx="12"/>
          </p:nvPr>
        </p:nvSpPr>
        <p:spPr/>
        <p:txBody>
          <a:bodyPr/>
          <a:lstStyle/>
          <a:p>
            <a:fld id="{F8F797D5-3932-B147-81F3-A8DF7135A392}" type="slidenum">
              <a:rPr lang="en-US" smtClean="0"/>
              <a:t>‹#›</a:t>
            </a:fld>
            <a:endParaRPr lang="en-US"/>
          </a:p>
        </p:txBody>
      </p:sp>
    </p:spTree>
    <p:extLst>
      <p:ext uri="{BB962C8B-B14F-4D97-AF65-F5344CB8AC3E}">
        <p14:creationId xmlns:p14="http://schemas.microsoft.com/office/powerpoint/2010/main" val="37033634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C96B-EB3E-5B4F-9B4E-768F091C5774}"/>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D1729BF-61F2-CE47-9A05-F9A61702A94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FAC0F0B-C591-5340-8EF6-456F60F3BC7A}"/>
              </a:ext>
            </a:extLst>
          </p:cNvPr>
          <p:cNvSpPr>
            <a:spLocks noGrp="1"/>
          </p:cNvSpPr>
          <p:nvPr>
            <p:ph type="dt" sz="half" idx="10"/>
          </p:nvPr>
        </p:nvSpPr>
        <p:spPr/>
        <p:txBody>
          <a:bodyPr/>
          <a:lstStyle/>
          <a:p>
            <a:fld id="{844AFAB6-D940-8247-A9A0-3A9B1E2B6A4D}" type="datetimeFigureOut">
              <a:rPr lang="en-US" smtClean="0"/>
              <a:t>12/5/2023</a:t>
            </a:fld>
            <a:endParaRPr lang="en-US"/>
          </a:p>
        </p:txBody>
      </p:sp>
      <p:sp>
        <p:nvSpPr>
          <p:cNvPr id="5" name="Footer Placeholder 4">
            <a:extLst>
              <a:ext uri="{FF2B5EF4-FFF2-40B4-BE49-F238E27FC236}">
                <a16:creationId xmlns:a16="http://schemas.microsoft.com/office/drawing/2014/main" id="{148A05A1-40EF-7942-AFE7-4318D96CA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D4CA7-07D3-AD48-9D2C-F05D93FB0D32}"/>
              </a:ext>
            </a:extLst>
          </p:cNvPr>
          <p:cNvSpPr>
            <a:spLocks noGrp="1"/>
          </p:cNvSpPr>
          <p:nvPr>
            <p:ph type="sldNum" sz="quarter" idx="12"/>
          </p:nvPr>
        </p:nvSpPr>
        <p:spPr/>
        <p:txBody>
          <a:bodyPr/>
          <a:lstStyle/>
          <a:p>
            <a:fld id="{F8F797D5-3932-B147-81F3-A8DF7135A392}" type="slidenum">
              <a:rPr lang="en-US" smtClean="0"/>
              <a:t>‹#›</a:t>
            </a:fld>
            <a:endParaRPr lang="en-US"/>
          </a:p>
        </p:txBody>
      </p:sp>
    </p:spTree>
    <p:extLst>
      <p:ext uri="{BB962C8B-B14F-4D97-AF65-F5344CB8AC3E}">
        <p14:creationId xmlns:p14="http://schemas.microsoft.com/office/powerpoint/2010/main" val="40603170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974B5-318E-F044-BDD9-D3E7006685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C4553F4-C885-454F-A7B0-B275C18CDE38}"/>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9806132-2B24-794B-86C1-0B920E73F9E2}"/>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4370FE7-FC70-B847-89EE-D1B160E73B5D}"/>
              </a:ext>
            </a:extLst>
          </p:cNvPr>
          <p:cNvSpPr>
            <a:spLocks noGrp="1"/>
          </p:cNvSpPr>
          <p:nvPr>
            <p:ph type="dt" sz="half" idx="10"/>
          </p:nvPr>
        </p:nvSpPr>
        <p:spPr/>
        <p:txBody>
          <a:bodyPr/>
          <a:lstStyle/>
          <a:p>
            <a:fld id="{844AFAB6-D940-8247-A9A0-3A9B1E2B6A4D}" type="datetimeFigureOut">
              <a:rPr lang="en-US" smtClean="0"/>
              <a:t>12/5/2023</a:t>
            </a:fld>
            <a:endParaRPr lang="en-US"/>
          </a:p>
        </p:txBody>
      </p:sp>
      <p:sp>
        <p:nvSpPr>
          <p:cNvPr id="6" name="Footer Placeholder 5">
            <a:extLst>
              <a:ext uri="{FF2B5EF4-FFF2-40B4-BE49-F238E27FC236}">
                <a16:creationId xmlns:a16="http://schemas.microsoft.com/office/drawing/2014/main" id="{18CB33B4-F9F8-CD46-80ED-9101A086D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4FB684-DE66-104A-8AB7-5F7B2BEC8471}"/>
              </a:ext>
            </a:extLst>
          </p:cNvPr>
          <p:cNvSpPr>
            <a:spLocks noGrp="1"/>
          </p:cNvSpPr>
          <p:nvPr>
            <p:ph type="sldNum" sz="quarter" idx="12"/>
          </p:nvPr>
        </p:nvSpPr>
        <p:spPr/>
        <p:txBody>
          <a:bodyPr/>
          <a:lstStyle/>
          <a:p>
            <a:fld id="{F8F797D5-3932-B147-81F3-A8DF7135A392}" type="slidenum">
              <a:rPr lang="en-US" smtClean="0"/>
              <a:t>‹#›</a:t>
            </a:fld>
            <a:endParaRPr lang="en-US"/>
          </a:p>
        </p:txBody>
      </p:sp>
    </p:spTree>
    <p:extLst>
      <p:ext uri="{BB962C8B-B14F-4D97-AF65-F5344CB8AC3E}">
        <p14:creationId xmlns:p14="http://schemas.microsoft.com/office/powerpoint/2010/main" val="25981866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2400-952A-5648-B97C-F6E3630DA176}"/>
              </a:ext>
            </a:extLst>
          </p:cNvPr>
          <p:cNvSpPr>
            <a:spLocks noGrp="1"/>
          </p:cNvSpPr>
          <p:nvPr>
            <p:ph type="title"/>
          </p:nvPr>
        </p:nvSpPr>
        <p:spPr>
          <a:xfrm>
            <a:off x="1259682" y="547688"/>
            <a:ext cx="15773400" cy="198834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26D8360-34BE-4847-8318-5F4CA36ED0C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3DEC1DC2-34A7-A045-9F84-B430636B303B}"/>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70B6E91-017D-4F4B-9F59-FA9DC3D4C29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191FE318-3ADE-6342-AFC4-5146CCDFD5A6}"/>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E9C2F6C-6053-2F44-B1D8-91F494C2F977}"/>
              </a:ext>
            </a:extLst>
          </p:cNvPr>
          <p:cNvSpPr>
            <a:spLocks noGrp="1"/>
          </p:cNvSpPr>
          <p:nvPr>
            <p:ph type="dt" sz="half" idx="10"/>
          </p:nvPr>
        </p:nvSpPr>
        <p:spPr/>
        <p:txBody>
          <a:bodyPr/>
          <a:lstStyle/>
          <a:p>
            <a:fld id="{844AFAB6-D940-8247-A9A0-3A9B1E2B6A4D}" type="datetimeFigureOut">
              <a:rPr lang="en-US" smtClean="0"/>
              <a:t>12/5/2023</a:t>
            </a:fld>
            <a:endParaRPr lang="en-US"/>
          </a:p>
        </p:txBody>
      </p:sp>
      <p:sp>
        <p:nvSpPr>
          <p:cNvPr id="8" name="Footer Placeholder 7">
            <a:extLst>
              <a:ext uri="{FF2B5EF4-FFF2-40B4-BE49-F238E27FC236}">
                <a16:creationId xmlns:a16="http://schemas.microsoft.com/office/drawing/2014/main" id="{C1E31AB1-2D94-A545-BAE8-BAFB4A7F36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F32709-B4D6-EF41-BA02-87EB59D864D2}"/>
              </a:ext>
            </a:extLst>
          </p:cNvPr>
          <p:cNvSpPr>
            <a:spLocks noGrp="1"/>
          </p:cNvSpPr>
          <p:nvPr>
            <p:ph type="sldNum" sz="quarter" idx="12"/>
          </p:nvPr>
        </p:nvSpPr>
        <p:spPr/>
        <p:txBody>
          <a:bodyPr/>
          <a:lstStyle/>
          <a:p>
            <a:fld id="{F8F797D5-3932-B147-81F3-A8DF7135A392}" type="slidenum">
              <a:rPr lang="en-US" smtClean="0"/>
              <a:t>‹#›</a:t>
            </a:fld>
            <a:endParaRPr lang="en-US"/>
          </a:p>
        </p:txBody>
      </p:sp>
    </p:spTree>
    <p:extLst>
      <p:ext uri="{BB962C8B-B14F-4D97-AF65-F5344CB8AC3E}">
        <p14:creationId xmlns:p14="http://schemas.microsoft.com/office/powerpoint/2010/main" val="40485374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FA093-A805-DE48-82DD-6D9A821C029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15B96F7-FF41-E94C-A7D7-24A75933852B}"/>
              </a:ext>
            </a:extLst>
          </p:cNvPr>
          <p:cNvSpPr>
            <a:spLocks noGrp="1"/>
          </p:cNvSpPr>
          <p:nvPr>
            <p:ph type="dt" sz="half" idx="10"/>
          </p:nvPr>
        </p:nvSpPr>
        <p:spPr/>
        <p:txBody>
          <a:bodyPr/>
          <a:lstStyle/>
          <a:p>
            <a:fld id="{844AFAB6-D940-8247-A9A0-3A9B1E2B6A4D}" type="datetimeFigureOut">
              <a:rPr lang="en-US" smtClean="0"/>
              <a:t>12/5/2023</a:t>
            </a:fld>
            <a:endParaRPr lang="en-US"/>
          </a:p>
        </p:txBody>
      </p:sp>
      <p:sp>
        <p:nvSpPr>
          <p:cNvPr id="4" name="Footer Placeholder 3">
            <a:extLst>
              <a:ext uri="{FF2B5EF4-FFF2-40B4-BE49-F238E27FC236}">
                <a16:creationId xmlns:a16="http://schemas.microsoft.com/office/drawing/2014/main" id="{2AFADC36-6640-5540-A144-6B53EC18D8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DE8456-A881-0648-A0B8-98F64DFB111D}"/>
              </a:ext>
            </a:extLst>
          </p:cNvPr>
          <p:cNvSpPr>
            <a:spLocks noGrp="1"/>
          </p:cNvSpPr>
          <p:nvPr>
            <p:ph type="sldNum" sz="quarter" idx="12"/>
          </p:nvPr>
        </p:nvSpPr>
        <p:spPr/>
        <p:txBody>
          <a:bodyPr/>
          <a:lstStyle/>
          <a:p>
            <a:fld id="{F8F797D5-3932-B147-81F3-A8DF7135A392}" type="slidenum">
              <a:rPr lang="en-US" smtClean="0"/>
              <a:t>‹#›</a:t>
            </a:fld>
            <a:endParaRPr lang="en-US"/>
          </a:p>
        </p:txBody>
      </p:sp>
    </p:spTree>
    <p:extLst>
      <p:ext uri="{BB962C8B-B14F-4D97-AF65-F5344CB8AC3E}">
        <p14:creationId xmlns:p14="http://schemas.microsoft.com/office/powerpoint/2010/main" val="14681094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57F37F-612E-8645-9806-80898CF979D5}"/>
              </a:ext>
            </a:extLst>
          </p:cNvPr>
          <p:cNvSpPr>
            <a:spLocks noGrp="1"/>
          </p:cNvSpPr>
          <p:nvPr>
            <p:ph type="dt" sz="half" idx="10"/>
          </p:nvPr>
        </p:nvSpPr>
        <p:spPr/>
        <p:txBody>
          <a:bodyPr/>
          <a:lstStyle/>
          <a:p>
            <a:fld id="{844AFAB6-D940-8247-A9A0-3A9B1E2B6A4D}" type="datetimeFigureOut">
              <a:rPr lang="en-US" smtClean="0"/>
              <a:t>12/5/2023</a:t>
            </a:fld>
            <a:endParaRPr lang="en-US"/>
          </a:p>
        </p:txBody>
      </p:sp>
      <p:sp>
        <p:nvSpPr>
          <p:cNvPr id="3" name="Footer Placeholder 2">
            <a:extLst>
              <a:ext uri="{FF2B5EF4-FFF2-40B4-BE49-F238E27FC236}">
                <a16:creationId xmlns:a16="http://schemas.microsoft.com/office/drawing/2014/main" id="{3A59031D-F8BA-7C44-97A9-0F54D1A2C1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BD085C-3FF6-AC42-AFD9-C6B18C114C2E}"/>
              </a:ext>
            </a:extLst>
          </p:cNvPr>
          <p:cNvSpPr>
            <a:spLocks noGrp="1"/>
          </p:cNvSpPr>
          <p:nvPr>
            <p:ph type="sldNum" sz="quarter" idx="12"/>
          </p:nvPr>
        </p:nvSpPr>
        <p:spPr/>
        <p:txBody>
          <a:bodyPr/>
          <a:lstStyle/>
          <a:p>
            <a:fld id="{F8F797D5-3932-B147-81F3-A8DF7135A392}" type="slidenum">
              <a:rPr lang="en-US" smtClean="0"/>
              <a:t>‹#›</a:t>
            </a:fld>
            <a:endParaRPr lang="en-US"/>
          </a:p>
        </p:txBody>
      </p:sp>
    </p:spTree>
    <p:extLst>
      <p:ext uri="{BB962C8B-B14F-4D97-AF65-F5344CB8AC3E}">
        <p14:creationId xmlns:p14="http://schemas.microsoft.com/office/powerpoint/2010/main" val="16618345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09C3B-0F0E-0441-9240-1F86707C046F}"/>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49CD4B-79DA-9A40-B2CB-C74BFEB7A44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8326F92-9126-7942-BCD3-5ACE6AF3D51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DD8851BF-423C-5D47-934F-B78A88687AA9}"/>
              </a:ext>
            </a:extLst>
          </p:cNvPr>
          <p:cNvSpPr>
            <a:spLocks noGrp="1"/>
          </p:cNvSpPr>
          <p:nvPr>
            <p:ph type="dt" sz="half" idx="10"/>
          </p:nvPr>
        </p:nvSpPr>
        <p:spPr/>
        <p:txBody>
          <a:bodyPr/>
          <a:lstStyle/>
          <a:p>
            <a:fld id="{844AFAB6-D940-8247-A9A0-3A9B1E2B6A4D}" type="datetimeFigureOut">
              <a:rPr lang="en-US" smtClean="0"/>
              <a:t>12/5/2023</a:t>
            </a:fld>
            <a:endParaRPr lang="en-US"/>
          </a:p>
        </p:txBody>
      </p:sp>
      <p:sp>
        <p:nvSpPr>
          <p:cNvPr id="6" name="Footer Placeholder 5">
            <a:extLst>
              <a:ext uri="{FF2B5EF4-FFF2-40B4-BE49-F238E27FC236}">
                <a16:creationId xmlns:a16="http://schemas.microsoft.com/office/drawing/2014/main" id="{3042337F-9897-CE4C-BE53-BEF652FB79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0C7DC-8D67-1340-965D-2569B7AFF68E}"/>
              </a:ext>
            </a:extLst>
          </p:cNvPr>
          <p:cNvSpPr>
            <a:spLocks noGrp="1"/>
          </p:cNvSpPr>
          <p:nvPr>
            <p:ph type="sldNum" sz="quarter" idx="12"/>
          </p:nvPr>
        </p:nvSpPr>
        <p:spPr/>
        <p:txBody>
          <a:bodyPr/>
          <a:lstStyle/>
          <a:p>
            <a:fld id="{F8F797D5-3932-B147-81F3-A8DF7135A392}" type="slidenum">
              <a:rPr lang="en-US" smtClean="0"/>
              <a:t>‹#›</a:t>
            </a:fld>
            <a:endParaRPr lang="en-US"/>
          </a:p>
        </p:txBody>
      </p:sp>
    </p:spTree>
    <p:extLst>
      <p:ext uri="{BB962C8B-B14F-4D97-AF65-F5344CB8AC3E}">
        <p14:creationId xmlns:p14="http://schemas.microsoft.com/office/powerpoint/2010/main" val="19026335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0A83-8B07-B74E-8D4A-7464AC04C88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37A0B22-98F6-DA44-B0E5-732A0E566D6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24BB2EE-54F7-5342-BE69-85D1D36F134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BC231AB3-65C4-3B45-A326-565E0D36DE3D}"/>
              </a:ext>
            </a:extLst>
          </p:cNvPr>
          <p:cNvSpPr>
            <a:spLocks noGrp="1"/>
          </p:cNvSpPr>
          <p:nvPr>
            <p:ph type="dt" sz="half" idx="10"/>
          </p:nvPr>
        </p:nvSpPr>
        <p:spPr/>
        <p:txBody>
          <a:bodyPr/>
          <a:lstStyle/>
          <a:p>
            <a:fld id="{844AFAB6-D940-8247-A9A0-3A9B1E2B6A4D}" type="datetimeFigureOut">
              <a:rPr lang="en-US" smtClean="0"/>
              <a:t>12/5/2023</a:t>
            </a:fld>
            <a:endParaRPr lang="en-US"/>
          </a:p>
        </p:txBody>
      </p:sp>
      <p:sp>
        <p:nvSpPr>
          <p:cNvPr id="6" name="Footer Placeholder 5">
            <a:extLst>
              <a:ext uri="{FF2B5EF4-FFF2-40B4-BE49-F238E27FC236}">
                <a16:creationId xmlns:a16="http://schemas.microsoft.com/office/drawing/2014/main" id="{2263FF15-88F6-5F44-8CE5-E7EE66518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E8C32-4DCC-7742-A9B3-83FB9924E501}"/>
              </a:ext>
            </a:extLst>
          </p:cNvPr>
          <p:cNvSpPr>
            <a:spLocks noGrp="1"/>
          </p:cNvSpPr>
          <p:nvPr>
            <p:ph type="sldNum" sz="quarter" idx="12"/>
          </p:nvPr>
        </p:nvSpPr>
        <p:spPr/>
        <p:txBody>
          <a:bodyPr/>
          <a:lstStyle/>
          <a:p>
            <a:fld id="{F8F797D5-3932-B147-81F3-A8DF7135A392}" type="slidenum">
              <a:rPr lang="en-US" smtClean="0"/>
              <a:t>‹#›</a:t>
            </a:fld>
            <a:endParaRPr lang="en-US"/>
          </a:p>
        </p:txBody>
      </p:sp>
    </p:spTree>
    <p:extLst>
      <p:ext uri="{BB962C8B-B14F-4D97-AF65-F5344CB8AC3E}">
        <p14:creationId xmlns:p14="http://schemas.microsoft.com/office/powerpoint/2010/main" val="31564721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C5D8-C901-8449-AFB0-771C899D21E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98AA2F-9C0F-924F-BD70-4CC9C00CE49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51CB90-F986-F24F-A86F-58113BA97BC7}"/>
              </a:ext>
            </a:extLst>
          </p:cNvPr>
          <p:cNvSpPr>
            <a:spLocks noGrp="1"/>
          </p:cNvSpPr>
          <p:nvPr>
            <p:ph type="dt" sz="half" idx="10"/>
          </p:nvPr>
        </p:nvSpPr>
        <p:spPr/>
        <p:txBody>
          <a:bodyPr/>
          <a:lstStyle/>
          <a:p>
            <a:fld id="{844AFAB6-D940-8247-A9A0-3A9B1E2B6A4D}" type="datetimeFigureOut">
              <a:rPr lang="en-US" smtClean="0"/>
              <a:t>12/5/2023</a:t>
            </a:fld>
            <a:endParaRPr lang="en-US"/>
          </a:p>
        </p:txBody>
      </p:sp>
      <p:sp>
        <p:nvSpPr>
          <p:cNvPr id="5" name="Footer Placeholder 4">
            <a:extLst>
              <a:ext uri="{FF2B5EF4-FFF2-40B4-BE49-F238E27FC236}">
                <a16:creationId xmlns:a16="http://schemas.microsoft.com/office/drawing/2014/main" id="{DC0CDE21-CC22-D74F-B119-6DBDBD291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ED4F8-670F-874C-B180-1A40C3A85CB6}"/>
              </a:ext>
            </a:extLst>
          </p:cNvPr>
          <p:cNvSpPr>
            <a:spLocks noGrp="1"/>
          </p:cNvSpPr>
          <p:nvPr>
            <p:ph type="sldNum" sz="quarter" idx="12"/>
          </p:nvPr>
        </p:nvSpPr>
        <p:spPr/>
        <p:txBody>
          <a:bodyPr/>
          <a:lstStyle/>
          <a:p>
            <a:fld id="{F8F797D5-3932-B147-81F3-A8DF7135A392}" type="slidenum">
              <a:rPr lang="en-US" smtClean="0"/>
              <a:t>‹#›</a:t>
            </a:fld>
            <a:endParaRPr lang="en-US"/>
          </a:p>
        </p:txBody>
      </p:sp>
    </p:spTree>
    <p:extLst>
      <p:ext uri="{BB962C8B-B14F-4D97-AF65-F5344CB8AC3E}">
        <p14:creationId xmlns:p14="http://schemas.microsoft.com/office/powerpoint/2010/main" val="31471779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6C52E3-2678-3444-AE91-A8F3185C8DCA}"/>
              </a:ext>
            </a:extLst>
          </p:cNvPr>
          <p:cNvSpPr>
            <a:spLocks noGrp="1"/>
          </p:cNvSpPr>
          <p:nvPr>
            <p:ph type="title" orient="vert"/>
          </p:nvPr>
        </p:nvSpPr>
        <p:spPr>
          <a:xfrm>
            <a:off x="13087350" y="547688"/>
            <a:ext cx="3943350" cy="871775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4C8410E-448D-6044-A4D5-136D53E5F763}"/>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913EE4-0374-DC4A-BDA9-F1620CB6871A}"/>
              </a:ext>
            </a:extLst>
          </p:cNvPr>
          <p:cNvSpPr>
            <a:spLocks noGrp="1"/>
          </p:cNvSpPr>
          <p:nvPr>
            <p:ph type="dt" sz="half" idx="10"/>
          </p:nvPr>
        </p:nvSpPr>
        <p:spPr/>
        <p:txBody>
          <a:bodyPr/>
          <a:lstStyle/>
          <a:p>
            <a:fld id="{844AFAB6-D940-8247-A9A0-3A9B1E2B6A4D}" type="datetimeFigureOut">
              <a:rPr lang="en-US" smtClean="0"/>
              <a:t>12/5/2023</a:t>
            </a:fld>
            <a:endParaRPr lang="en-US"/>
          </a:p>
        </p:txBody>
      </p:sp>
      <p:sp>
        <p:nvSpPr>
          <p:cNvPr id="5" name="Footer Placeholder 4">
            <a:extLst>
              <a:ext uri="{FF2B5EF4-FFF2-40B4-BE49-F238E27FC236}">
                <a16:creationId xmlns:a16="http://schemas.microsoft.com/office/drawing/2014/main" id="{26E8FF12-6BE0-E84A-96CC-19CA06895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F9918-8665-2A43-9B64-51F622E70619}"/>
              </a:ext>
            </a:extLst>
          </p:cNvPr>
          <p:cNvSpPr>
            <a:spLocks noGrp="1"/>
          </p:cNvSpPr>
          <p:nvPr>
            <p:ph type="sldNum" sz="quarter" idx="12"/>
          </p:nvPr>
        </p:nvSpPr>
        <p:spPr/>
        <p:txBody>
          <a:bodyPr/>
          <a:lstStyle/>
          <a:p>
            <a:fld id="{F8F797D5-3932-B147-81F3-A8DF7135A392}" type="slidenum">
              <a:rPr lang="en-US" smtClean="0"/>
              <a:t>‹#›</a:t>
            </a:fld>
            <a:endParaRPr lang="en-US"/>
          </a:p>
        </p:txBody>
      </p:sp>
    </p:spTree>
    <p:extLst>
      <p:ext uri="{BB962C8B-B14F-4D97-AF65-F5344CB8AC3E}">
        <p14:creationId xmlns:p14="http://schemas.microsoft.com/office/powerpoint/2010/main" val="178226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Title P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5F2754-AE0E-4FE9-9B0C-3DCD4F98FB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50181" y="8896690"/>
            <a:ext cx="2966319" cy="1185524"/>
          </a:xfrm>
          <a:prstGeom prst="rect">
            <a:avLst/>
          </a:prstGeom>
        </p:spPr>
      </p:pic>
      <p:sp>
        <p:nvSpPr>
          <p:cNvPr id="16" name="TextBox 15">
            <a:extLst>
              <a:ext uri="{FF2B5EF4-FFF2-40B4-BE49-F238E27FC236}">
                <a16:creationId xmlns:a16="http://schemas.microsoft.com/office/drawing/2014/main" id="{2A24A669-5E59-4609-9421-29D1F4904E0D}"/>
              </a:ext>
            </a:extLst>
          </p:cNvPr>
          <p:cNvSpPr txBox="1"/>
          <p:nvPr userDrawn="1"/>
        </p:nvSpPr>
        <p:spPr>
          <a:xfrm>
            <a:off x="3760700" y="9258617"/>
            <a:ext cx="10370345" cy="46166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2400" err="1">
                <a:solidFill>
                  <a:schemeClr val="bg1">
                    <a:lumMod val="50000"/>
                  </a:schemeClr>
                </a:solidFill>
                <a:latin typeface="+mn-lt"/>
                <a:cs typeface="Arial" panose="020B0604020202020204" pitchFamily="34" charset="0"/>
              </a:rPr>
              <a:t>cenedlaethaurdyfodol.cymru</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futuregenerations.wales</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futuregencymru</a:t>
            </a:r>
            <a:endParaRPr lang="en-GB" sz="2400">
              <a:solidFill>
                <a:schemeClr val="bg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419445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ntent slide. V1">
    <p:spTree>
      <p:nvGrpSpPr>
        <p:cNvPr id="1" name=""/>
        <p:cNvGrpSpPr/>
        <p:nvPr/>
      </p:nvGrpSpPr>
      <p:grpSpPr>
        <a:xfrm>
          <a:off x="0" y="0"/>
          <a:ext cx="0" cy="0"/>
          <a:chOff x="0" y="0"/>
          <a:chExt cx="0" cy="0"/>
        </a:xfrm>
      </p:grpSpPr>
      <p:sp>
        <p:nvSpPr>
          <p:cNvPr id="12" name="Picture Placeholder 2"/>
          <p:cNvSpPr>
            <a:spLocks noGrp="1"/>
          </p:cNvSpPr>
          <p:nvPr>
            <p:ph type="pic" idx="1" hasCustomPrompt="1"/>
          </p:nvPr>
        </p:nvSpPr>
        <p:spPr>
          <a:xfrm>
            <a:off x="1257300" y="1078304"/>
            <a:ext cx="15775782" cy="7428576"/>
          </a:xfrm>
        </p:spPr>
        <p:txBody>
          <a:bodyPr>
            <a:normAutofit/>
          </a:bodyPr>
          <a:lstStyle>
            <a:lvl1pPr marL="0" indent="0">
              <a:buNone/>
              <a:defRPr sz="36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GB"/>
              <a:t>Click for image</a:t>
            </a:r>
          </a:p>
        </p:txBody>
      </p:sp>
      <p:cxnSp>
        <p:nvCxnSpPr>
          <p:cNvPr id="6" name="Straight Connector 5"/>
          <p:cNvCxnSpPr>
            <a:cxnSpLocks/>
          </p:cNvCxnSpPr>
          <p:nvPr userDrawn="1"/>
        </p:nvCxnSpPr>
        <p:spPr>
          <a:xfrm>
            <a:off x="1257301" y="9098024"/>
            <a:ext cx="14331644" cy="22856"/>
          </a:xfrm>
          <a:prstGeom prst="line">
            <a:avLst/>
          </a:prstGeom>
          <a:ln w="9525">
            <a:solidFill>
              <a:srgbClr val="0E6CDD"/>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1638" y="8559075"/>
            <a:ext cx="1313760" cy="1313760"/>
          </a:xfrm>
          <a:prstGeom prst="rect">
            <a:avLst/>
          </a:prstGeom>
        </p:spPr>
      </p:pic>
      <p:sp>
        <p:nvSpPr>
          <p:cNvPr id="14" name="Subtitle 2"/>
          <p:cNvSpPr txBox="1">
            <a:spLocks/>
          </p:cNvSpPr>
          <p:nvPr userDrawn="1"/>
        </p:nvSpPr>
        <p:spPr>
          <a:xfrm>
            <a:off x="1059200" y="9228057"/>
            <a:ext cx="12902742" cy="816588"/>
          </a:xfrm>
          <a:prstGeom prst="rect">
            <a:avLst/>
          </a:prstGeom>
        </p:spPr>
        <p:txBody>
          <a:bodyPr vert="horz" lIns="137160" tIns="68580" rIns="137160" bIns="6858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sz="2475" b="1" err="1">
                <a:solidFill>
                  <a:srgbClr val="0E6CDD"/>
                </a:solidFill>
              </a:rPr>
              <a:t>cenedlaethaurdyfodol.cymru</a:t>
            </a:r>
            <a:r>
              <a:rPr lang="en-GB" sz="2475" b="1">
                <a:solidFill>
                  <a:srgbClr val="0E6CDD"/>
                </a:solidFill>
              </a:rPr>
              <a:t>   </a:t>
            </a:r>
            <a:r>
              <a:rPr lang="en-US" sz="2475" b="1" err="1">
                <a:solidFill>
                  <a:srgbClr val="0E6CDD"/>
                </a:solidFill>
              </a:rPr>
              <a:t>futuregenerations.wales</a:t>
            </a:r>
            <a:endParaRPr lang="en-US" sz="2475" b="1">
              <a:solidFill>
                <a:srgbClr val="0E6CDD"/>
              </a:solidFill>
            </a:endParaRPr>
          </a:p>
        </p:txBody>
      </p:sp>
      <p:sp>
        <p:nvSpPr>
          <p:cNvPr id="15" name="Footer Placeholder 4"/>
          <p:cNvSpPr txBox="1">
            <a:spLocks/>
          </p:cNvSpPr>
          <p:nvPr userDrawn="1"/>
        </p:nvSpPr>
        <p:spPr>
          <a:xfrm>
            <a:off x="12796221" y="9423973"/>
            <a:ext cx="8818353" cy="547688"/>
          </a:xfrm>
          <a:prstGeom prst="rect">
            <a:avLst/>
          </a:prstGeom>
        </p:spPr>
        <p:txBody>
          <a:bodyPr vert="horz" lIns="137160" tIns="68580" rIns="137160" bIns="68580" rtlCol="0" anchor="ctr"/>
          <a:lstStyle>
            <a:defPPr>
              <a:defRPr lang="en-US"/>
            </a:defPPr>
            <a:lvl1pPr marL="0" algn="ctr" defTabSz="914400" rtl="0" eaLnBrk="1" latinLnBrk="0" hangingPunct="1">
              <a:defRPr sz="20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500"/>
              </a:spcBef>
              <a:spcAft>
                <a:spcPts val="0"/>
              </a:spcAft>
              <a:buClrTx/>
              <a:buSzTx/>
              <a:buFontTx/>
              <a:buNone/>
              <a:tabLst/>
              <a:defRPr/>
            </a:pPr>
            <a:r>
              <a:rPr lang="en-US" sz="2475">
                <a:solidFill>
                  <a:srgbClr val="0E6CDD"/>
                </a:solidFill>
              </a:rPr>
              <a:t>@</a:t>
            </a:r>
            <a:r>
              <a:rPr lang="en-US" sz="2475" err="1">
                <a:solidFill>
                  <a:srgbClr val="0E6CDD"/>
                </a:solidFill>
              </a:rPr>
              <a:t>futuregencymru</a:t>
            </a:r>
            <a:endParaRPr lang="en-GB" sz="2550">
              <a:solidFill>
                <a:srgbClr val="0E6CDD"/>
              </a:solidFill>
            </a:endParaRPr>
          </a:p>
          <a:p>
            <a:endParaRPr lang="en-GB" sz="300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50232" y="9219704"/>
            <a:ext cx="545990" cy="545990"/>
          </a:xfrm>
          <a:prstGeom prst="rect">
            <a:avLst/>
          </a:prstGeom>
        </p:spPr>
      </p:pic>
    </p:spTree>
    <p:extLst>
      <p:ext uri="{BB962C8B-B14F-4D97-AF65-F5344CB8AC3E}">
        <p14:creationId xmlns:p14="http://schemas.microsoft.com/office/powerpoint/2010/main" val="1141056962"/>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itle P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5F2754-AE0E-4FE9-9B0C-3DCD4F98FB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50181" y="8896690"/>
            <a:ext cx="2966319" cy="1185524"/>
          </a:xfrm>
          <a:prstGeom prst="rect">
            <a:avLst/>
          </a:prstGeom>
        </p:spPr>
      </p:pic>
      <p:sp>
        <p:nvSpPr>
          <p:cNvPr id="16" name="TextBox 15">
            <a:extLst>
              <a:ext uri="{FF2B5EF4-FFF2-40B4-BE49-F238E27FC236}">
                <a16:creationId xmlns:a16="http://schemas.microsoft.com/office/drawing/2014/main" id="{2A24A669-5E59-4609-9421-29D1F4904E0D}"/>
              </a:ext>
            </a:extLst>
          </p:cNvPr>
          <p:cNvSpPr txBox="1"/>
          <p:nvPr userDrawn="1"/>
        </p:nvSpPr>
        <p:spPr>
          <a:xfrm>
            <a:off x="3760700" y="9258617"/>
            <a:ext cx="10370345" cy="46166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2400" err="1">
                <a:solidFill>
                  <a:schemeClr val="bg1">
                    <a:lumMod val="50000"/>
                  </a:schemeClr>
                </a:solidFill>
                <a:latin typeface="+mn-lt"/>
                <a:cs typeface="Arial" panose="020B0604020202020204" pitchFamily="34" charset="0"/>
              </a:rPr>
              <a:t>cenedlaethaurdyfodol.cymru</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futuregenerations.wales</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futuregencymru</a:t>
            </a:r>
            <a:endParaRPr lang="en-GB" sz="2400">
              <a:solidFill>
                <a:schemeClr val="bg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365697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Title P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5F2754-AE0E-4FE9-9B0C-3DCD4F98FB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0181" y="8896690"/>
            <a:ext cx="2966319" cy="1185524"/>
          </a:xfrm>
          <a:prstGeom prst="rect">
            <a:avLst/>
          </a:prstGeom>
        </p:spPr>
      </p:pic>
      <p:sp>
        <p:nvSpPr>
          <p:cNvPr id="16" name="TextBox 15">
            <a:extLst>
              <a:ext uri="{FF2B5EF4-FFF2-40B4-BE49-F238E27FC236}">
                <a16:creationId xmlns:a16="http://schemas.microsoft.com/office/drawing/2014/main" id="{2A24A669-5E59-4609-9421-29D1F4904E0D}"/>
              </a:ext>
            </a:extLst>
          </p:cNvPr>
          <p:cNvSpPr txBox="1"/>
          <p:nvPr userDrawn="1"/>
        </p:nvSpPr>
        <p:spPr>
          <a:xfrm>
            <a:off x="3760700" y="9258617"/>
            <a:ext cx="10370345" cy="46166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2400" err="1">
                <a:solidFill>
                  <a:schemeClr val="bg1">
                    <a:lumMod val="50000"/>
                  </a:schemeClr>
                </a:solidFill>
                <a:latin typeface="+mn-lt"/>
                <a:cs typeface="Arial" panose="020B0604020202020204" pitchFamily="34" charset="0"/>
              </a:rPr>
              <a:t>cenedlaethaurdyfodol.cymru</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futuregenerations.wales</a:t>
            </a:r>
            <a:r>
              <a:rPr lang="en-GB" sz="2400">
                <a:solidFill>
                  <a:schemeClr val="bg1">
                    <a:lumMod val="50000"/>
                  </a:schemeClr>
                </a:solidFill>
                <a:latin typeface="+mn-lt"/>
                <a:cs typeface="Arial" panose="020B0604020202020204" pitchFamily="34" charset="0"/>
              </a:rPr>
              <a:t> | @</a:t>
            </a:r>
            <a:r>
              <a:rPr lang="en-GB" sz="2400" err="1">
                <a:solidFill>
                  <a:schemeClr val="bg1">
                    <a:lumMod val="50000"/>
                  </a:schemeClr>
                </a:solidFill>
                <a:latin typeface="+mn-lt"/>
                <a:cs typeface="Arial" panose="020B0604020202020204" pitchFamily="34" charset="0"/>
              </a:rPr>
              <a:t>futuregencymru</a:t>
            </a:r>
            <a:endParaRPr lang="en-GB" sz="2400">
              <a:solidFill>
                <a:schemeClr val="bg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365697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3342A-D95F-6C44-9FD2-35E688CD83C4}"/>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en-US"/>
          </a:p>
        </p:txBody>
      </p:sp>
      <p:sp>
        <p:nvSpPr>
          <p:cNvPr id="3" name="Subtitle 2">
            <a:extLst>
              <a:ext uri="{FF2B5EF4-FFF2-40B4-BE49-F238E27FC236}">
                <a16:creationId xmlns:a16="http://schemas.microsoft.com/office/drawing/2014/main" id="{CDB3208B-9F15-0740-B5A1-BD6C34023BB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US"/>
          </a:p>
        </p:txBody>
      </p:sp>
    </p:spTree>
    <p:extLst>
      <p:ext uri="{BB962C8B-B14F-4D97-AF65-F5344CB8AC3E}">
        <p14:creationId xmlns:p14="http://schemas.microsoft.com/office/powerpoint/2010/main" val="6958608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257300" y="2363639"/>
            <a:ext cx="15773400" cy="6143241"/>
          </a:xfrm>
        </p:spPr>
        <p:txBody>
          <a:bodyPr>
            <a:normAutofit/>
          </a:bodyPr>
          <a:lstStyle>
            <a:lvl1pPr>
              <a:defRPr sz="36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Insert text or image</a:t>
            </a:r>
            <a:endParaRPr lang="en-GB"/>
          </a:p>
        </p:txBody>
      </p:sp>
      <p:sp>
        <p:nvSpPr>
          <p:cNvPr id="2" name="Title 1"/>
          <p:cNvSpPr>
            <a:spLocks noGrp="1"/>
          </p:cNvSpPr>
          <p:nvPr>
            <p:ph type="title" hasCustomPrompt="1"/>
          </p:nvPr>
        </p:nvSpPr>
        <p:spPr>
          <a:xfrm>
            <a:off x="1257300" y="1078305"/>
            <a:ext cx="15773400" cy="961935"/>
          </a:xfrm>
        </p:spPr>
        <p:txBody>
          <a:bodyPr>
            <a:normAutofit/>
          </a:bodyPr>
          <a:lstStyle>
            <a:lvl1pPr>
              <a:defRPr sz="4200" b="1">
                <a:solidFill>
                  <a:srgbClr val="0E6CDD"/>
                </a:solidFill>
                <a:latin typeface="Arial" panose="020B0604020202020204" pitchFamily="34" charset="0"/>
                <a:cs typeface="Arial" panose="020B0604020202020204" pitchFamily="34" charset="0"/>
              </a:defRPr>
            </a:lvl1pPr>
          </a:lstStyle>
          <a:p>
            <a:r>
              <a:rPr lang="en-US"/>
              <a:t>Heading here</a:t>
            </a:r>
            <a:endParaRPr lang="en-GB"/>
          </a:p>
        </p:txBody>
      </p:sp>
      <p:cxnSp>
        <p:nvCxnSpPr>
          <p:cNvPr id="7" name="Straight Connector 6"/>
          <p:cNvCxnSpPr>
            <a:cxnSpLocks/>
          </p:cNvCxnSpPr>
          <p:nvPr userDrawn="1"/>
        </p:nvCxnSpPr>
        <p:spPr>
          <a:xfrm>
            <a:off x="1257301" y="9098024"/>
            <a:ext cx="14331644" cy="22856"/>
          </a:xfrm>
          <a:prstGeom prst="line">
            <a:avLst/>
          </a:prstGeom>
          <a:ln w="9525">
            <a:solidFill>
              <a:srgbClr val="0E6CDD"/>
            </a:solidFill>
          </a:ln>
        </p:spPr>
        <p:style>
          <a:lnRef idx="1">
            <a:schemeClr val="accent1"/>
          </a:lnRef>
          <a:fillRef idx="0">
            <a:schemeClr val="accent1"/>
          </a:fillRef>
          <a:effectRef idx="0">
            <a:schemeClr val="accent1"/>
          </a:effectRef>
          <a:fontRef idx="minor">
            <a:schemeClr val="tx1"/>
          </a:fontRef>
        </p:style>
      </p:cxnSp>
      <p:sp>
        <p:nvSpPr>
          <p:cNvPr id="9" name="Subtitle 2"/>
          <p:cNvSpPr txBox="1">
            <a:spLocks/>
          </p:cNvSpPr>
          <p:nvPr userDrawn="1"/>
        </p:nvSpPr>
        <p:spPr>
          <a:xfrm>
            <a:off x="1059200" y="9228057"/>
            <a:ext cx="12902742" cy="816588"/>
          </a:xfrm>
          <a:prstGeom prst="rect">
            <a:avLst/>
          </a:prstGeom>
        </p:spPr>
        <p:txBody>
          <a:bodyPr vert="horz" lIns="137160" tIns="68580" rIns="137160" bIns="6858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sz="2475" b="1" err="1">
                <a:solidFill>
                  <a:srgbClr val="0E6CDD"/>
                </a:solidFill>
              </a:rPr>
              <a:t>cenedlaethaurdyfodol.cymru</a:t>
            </a:r>
            <a:r>
              <a:rPr lang="en-GB" sz="2475" b="1">
                <a:solidFill>
                  <a:srgbClr val="0E6CDD"/>
                </a:solidFill>
              </a:rPr>
              <a:t>   </a:t>
            </a:r>
            <a:r>
              <a:rPr lang="en-US" sz="2475" b="1" err="1">
                <a:solidFill>
                  <a:srgbClr val="0E6CDD"/>
                </a:solidFill>
              </a:rPr>
              <a:t>futuregenerations.wales</a:t>
            </a:r>
            <a:endParaRPr lang="en-US" sz="2475" b="1">
              <a:solidFill>
                <a:srgbClr val="0E6CDD"/>
              </a:solidFill>
            </a:endParaRPr>
          </a:p>
        </p:txBody>
      </p:sp>
      <p:sp>
        <p:nvSpPr>
          <p:cNvPr id="10" name="Footer Placeholder 4"/>
          <p:cNvSpPr txBox="1">
            <a:spLocks/>
          </p:cNvSpPr>
          <p:nvPr userDrawn="1"/>
        </p:nvSpPr>
        <p:spPr>
          <a:xfrm>
            <a:off x="12796221" y="9423973"/>
            <a:ext cx="8818353" cy="547688"/>
          </a:xfrm>
          <a:prstGeom prst="rect">
            <a:avLst/>
          </a:prstGeom>
        </p:spPr>
        <p:txBody>
          <a:bodyPr vert="horz" lIns="137160" tIns="68580" rIns="137160" bIns="68580" rtlCol="0" anchor="ctr"/>
          <a:lstStyle>
            <a:defPPr>
              <a:defRPr lang="en-US"/>
            </a:defPPr>
            <a:lvl1pPr marL="0" algn="ctr" defTabSz="914400" rtl="0" eaLnBrk="1" latinLnBrk="0" hangingPunct="1">
              <a:defRPr sz="20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500"/>
              </a:spcBef>
              <a:spcAft>
                <a:spcPts val="0"/>
              </a:spcAft>
              <a:buClrTx/>
              <a:buSzTx/>
              <a:buFontTx/>
              <a:buNone/>
              <a:tabLst/>
              <a:defRPr/>
            </a:pPr>
            <a:r>
              <a:rPr lang="en-US" sz="2475">
                <a:solidFill>
                  <a:srgbClr val="0E6CDD"/>
                </a:solidFill>
              </a:rPr>
              <a:t>@</a:t>
            </a:r>
            <a:r>
              <a:rPr lang="en-US" sz="2475" err="1">
                <a:solidFill>
                  <a:srgbClr val="0E6CDD"/>
                </a:solidFill>
              </a:rPr>
              <a:t>futuregencymru</a:t>
            </a:r>
            <a:endParaRPr lang="en-GB" sz="2550">
              <a:solidFill>
                <a:srgbClr val="0E6CDD"/>
              </a:solidFill>
            </a:endParaRPr>
          </a:p>
          <a:p>
            <a:endParaRPr lang="en-GB" sz="300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50232" y="9219704"/>
            <a:ext cx="545990" cy="54599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91638" y="8559075"/>
            <a:ext cx="1313760" cy="1313760"/>
          </a:xfrm>
          <a:prstGeom prst="rect">
            <a:avLst/>
          </a:prstGeom>
        </p:spPr>
      </p:pic>
    </p:spTree>
    <p:extLst>
      <p:ext uri="{BB962C8B-B14F-4D97-AF65-F5344CB8AC3E}">
        <p14:creationId xmlns:p14="http://schemas.microsoft.com/office/powerpoint/2010/main" val="1065547136"/>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89426F-9774-454A-B2D1-C3102A25DA53}"/>
              </a:ext>
            </a:extLst>
          </p:cNvPr>
          <p:cNvSpPr>
            <a:spLocks noGrp="1"/>
          </p:cNvSpPr>
          <p:nvPr>
            <p:ph type="dt" sz="half" idx="10"/>
          </p:nvPr>
        </p:nvSpPr>
        <p:spPr/>
        <p:txBody>
          <a:bodyPr/>
          <a:lstStyle/>
          <a:p>
            <a:fld id="{E8BEC01A-1092-4B0E-B068-760E70B7D553}" type="datetimeFigureOut">
              <a:rPr lang="en-GB" smtClean="0"/>
              <a:t>05/12/2023</a:t>
            </a:fld>
            <a:endParaRPr lang="en-GB"/>
          </a:p>
        </p:txBody>
      </p:sp>
      <p:sp>
        <p:nvSpPr>
          <p:cNvPr id="3" name="Footer Placeholder 2">
            <a:extLst>
              <a:ext uri="{FF2B5EF4-FFF2-40B4-BE49-F238E27FC236}">
                <a16:creationId xmlns:a16="http://schemas.microsoft.com/office/drawing/2014/main" id="{71D53605-965E-4483-8315-61905BDD24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16DC73-7BEB-4752-91BA-9732C2AD982F}"/>
              </a:ext>
            </a:extLst>
          </p:cNvPr>
          <p:cNvSpPr>
            <a:spLocks noGrp="1"/>
          </p:cNvSpPr>
          <p:nvPr>
            <p:ph type="sldNum" sz="quarter" idx="12"/>
          </p:nvPr>
        </p:nvSpPr>
        <p:spPr/>
        <p:txBody>
          <a:bodyPr/>
          <a:lstStyle/>
          <a:p>
            <a:fld id="{E27265FF-757A-496D-916C-3EE42EB3C882}" type="slidenum">
              <a:rPr lang="en-GB" smtClean="0"/>
              <a:t>‹#›</a:t>
            </a:fld>
            <a:endParaRPr lang="en-GB"/>
          </a:p>
        </p:txBody>
      </p:sp>
    </p:spTree>
    <p:extLst>
      <p:ext uri="{BB962C8B-B14F-4D97-AF65-F5344CB8AC3E}">
        <p14:creationId xmlns:p14="http://schemas.microsoft.com/office/powerpoint/2010/main" val="25908170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05/12/2023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79282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4.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792" r:id="rId2"/>
    <p:sldLayoutId id="2147483650" r:id="rId3"/>
    <p:sldLayoutId id="2147483744" r:id="rId4"/>
    <p:sldLayoutId id="2147483745" r:id="rId5"/>
    <p:sldLayoutId id="2147483746" r:id="rId6"/>
    <p:sldLayoutId id="2147483651" r:id="rId7"/>
    <p:sldLayoutId id="2147483652" r:id="rId8"/>
    <p:sldLayoutId id="2147483653" r:id="rId9"/>
    <p:sldLayoutId id="2147483793" r:id="rId10"/>
    <p:sldLayoutId id="2147483794" r:id="rId11"/>
    <p:sldLayoutId id="2147483706" r:id="rId12"/>
    <p:sldLayoutId id="2147483735" r:id="rId13"/>
    <p:sldLayoutId id="2147483795" r:id="rId14"/>
    <p:sldLayoutId id="2147483796" r:id="rId15"/>
    <p:sldLayoutId id="2147483797" r:id="rId16"/>
    <p:sldLayoutId id="2147483798" r:id="rId17"/>
    <p:sldLayoutId id="2147483754" r:id="rId18"/>
    <p:sldLayoutId id="2147483674"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46CE7D5-CF57-46EF-B807-FDD0502418D4}" type="datetimeFigureOut">
              <a:rPr lang="en-GB" smtClean="0"/>
              <a:t>05/12/2023</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784" r:id="rId2"/>
    <p:sldLayoutId id="2147483662" r:id="rId3"/>
    <p:sldLayoutId id="2147483663" r:id="rId4"/>
    <p:sldLayoutId id="2147483785" r:id="rId5"/>
    <p:sldLayoutId id="2147483664" r:id="rId6"/>
    <p:sldLayoutId id="2147483665" r:id="rId7"/>
    <p:sldLayoutId id="2147483786" r:id="rId8"/>
    <p:sldLayoutId id="2147483666" r:id="rId9"/>
    <p:sldLayoutId id="2147483667" r:id="rId10"/>
    <p:sldLayoutId id="2147483668" r:id="rId11"/>
    <p:sldLayoutId id="2147483669" r:id="rId12"/>
    <p:sldLayoutId id="2147483787" r:id="rId13"/>
    <p:sldLayoutId id="2147483788" r:id="rId14"/>
    <p:sldLayoutId id="2147483737" r:id="rId15"/>
    <p:sldLayoutId id="2147483732" r:id="rId16"/>
    <p:sldLayoutId id="2147483687" r:id="rId17"/>
    <p:sldLayoutId id="2147483673" r:id="rId18"/>
    <p:sldLayoutId id="2147483681" r:id="rId19"/>
    <p:sldLayoutId id="2147483789" r:id="rId20"/>
    <p:sldLayoutId id="2147483778" r:id="rId21"/>
    <p:sldLayoutId id="2147483790" r:id="rId2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GB"/>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CFA2C7-E303-4D25-855C-ADD0C5A0A62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322E39-F5B2-4821-B51B-B971D97A96A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D70472-D3D0-40B4-9400-A29D042B3B7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9BC9B67-9A43-45BD-95F7-181BFCD8CE97}" type="datetimeFigureOut">
              <a:rPr lang="en-GB" smtClean="0"/>
              <a:t>05/12/2023</a:t>
            </a:fld>
            <a:endParaRPr lang="en-GB"/>
          </a:p>
        </p:txBody>
      </p:sp>
      <p:sp>
        <p:nvSpPr>
          <p:cNvPr id="5" name="Footer Placeholder 4">
            <a:extLst>
              <a:ext uri="{FF2B5EF4-FFF2-40B4-BE49-F238E27FC236}">
                <a16:creationId xmlns:a16="http://schemas.microsoft.com/office/drawing/2014/main" id="{F2E0480D-1AEE-45A1-81D6-B1A4B4ABEE9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81B98F-1538-4CC4-91A1-321FDF6D5AA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07240AB-B66B-4207-915E-2AA862F749E0}" type="slidenum">
              <a:rPr lang="en-GB" smtClean="0"/>
              <a:t>‹#›</a:t>
            </a:fld>
            <a:endParaRPr lang="en-GB"/>
          </a:p>
        </p:txBody>
      </p:sp>
    </p:spTree>
    <p:extLst>
      <p:ext uri="{BB962C8B-B14F-4D97-AF65-F5344CB8AC3E}">
        <p14:creationId xmlns:p14="http://schemas.microsoft.com/office/powerpoint/2010/main" val="112667034"/>
      </p:ext>
    </p:extLst>
  </p:cSld>
  <p:clrMap bg1="lt1" tx1="dk1" bg2="lt2" tx2="dk2" accent1="accent1" accent2="accent2" accent3="accent3" accent4="accent4" accent5="accent5" accent6="accent6" hlink="hlink" folHlink="folHlink"/>
  <p:sldLayoutIdLst>
    <p:sldLayoutId id="2147483742" r:id="rId1"/>
    <p:sldLayoutId id="2147483753" r:id="rId2"/>
    <p:sldLayoutId id="2147483738" r:id="rId3"/>
    <p:sldLayoutId id="2147483739" r:id="rId4"/>
    <p:sldLayoutId id="2147483801" r:id="rId5"/>
    <p:sldLayoutId id="2147483747" r:id="rId6"/>
    <p:sldLayoutId id="2147483748" r:id="rId7"/>
    <p:sldLayoutId id="2147483749" r:id="rId8"/>
    <p:sldLayoutId id="2147483783" r:id="rId9"/>
    <p:sldLayoutId id="2147483799" r:id="rId10"/>
    <p:sldLayoutId id="214748380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EFE5F5-44E6-460F-B762-DE1A2496DB6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88FD4E-CB9B-4DAA-A5C3-80E40AA3BE0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A6BFB2-41A1-436F-9CB0-3DF2D189A09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523C10D-864F-473F-91F2-FD9689332517}" type="datetimeFigureOut">
              <a:rPr lang="en-GB" smtClean="0"/>
              <a:t>05/12/2023</a:t>
            </a:fld>
            <a:endParaRPr lang="en-GB"/>
          </a:p>
        </p:txBody>
      </p:sp>
      <p:sp>
        <p:nvSpPr>
          <p:cNvPr id="5" name="Footer Placeholder 4">
            <a:extLst>
              <a:ext uri="{FF2B5EF4-FFF2-40B4-BE49-F238E27FC236}">
                <a16:creationId xmlns:a16="http://schemas.microsoft.com/office/drawing/2014/main" id="{84384D04-1B1D-44EC-B249-110526091CE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4DCFFE1-6C05-427D-9A43-399D72909DF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8FE16B0-480F-42CE-9BB5-520C9373B6B8}" type="slidenum">
              <a:rPr lang="en-GB" smtClean="0"/>
              <a:t>‹#›</a:t>
            </a:fld>
            <a:endParaRPr lang="en-GB"/>
          </a:p>
        </p:txBody>
      </p:sp>
    </p:spTree>
    <p:extLst>
      <p:ext uri="{BB962C8B-B14F-4D97-AF65-F5344CB8AC3E}">
        <p14:creationId xmlns:p14="http://schemas.microsoft.com/office/powerpoint/2010/main" val="1819457858"/>
      </p:ext>
    </p:extLst>
  </p:cSld>
  <p:clrMap bg1="lt1" tx1="dk1" bg2="lt2" tx2="dk2" accent1="accent1" accent2="accent2" accent3="accent3" accent4="accent4" accent5="accent5" accent6="accent6" hlink="hlink" folHlink="folHlink"/>
  <p:sldLayoutIdLst>
    <p:sldLayoutId id="2147483780" r:id="rId1"/>
    <p:sldLayoutId id="2147483649" r:id="rId2"/>
    <p:sldLayoutId id="2147483755" r:id="rId3"/>
    <p:sldLayoutId id="2147483721" r:id="rId4"/>
    <p:sldLayoutId id="2147483756" r:id="rId5"/>
    <p:sldLayoutId id="2147483757" r:id="rId6"/>
    <p:sldLayoutId id="2147483723" r:id="rId7"/>
    <p:sldLayoutId id="2147483758" r:id="rId8"/>
    <p:sldLayoutId id="2147483654" r:id="rId9"/>
    <p:sldLayoutId id="2147483655" r:id="rId10"/>
    <p:sldLayoutId id="2147483781" r:id="rId11"/>
    <p:sldLayoutId id="2147483782" r:id="rId12"/>
    <p:sldLayoutId id="2147483656" r:id="rId13"/>
    <p:sldLayoutId id="2147483657" r:id="rId14"/>
    <p:sldLayoutId id="2147483658" r:id="rId15"/>
    <p:sldLayoutId id="2147483659" r:id="rId1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C474B8-74F2-2B48-B189-EE0B6E97970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D0ACFD9-9AB7-0D40-8F6A-760BE54B15C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867CA3-B4CE-4E46-ADDF-94243AEF346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44AFAB6-D940-8247-A9A0-3A9B1E2B6A4D}" type="datetimeFigureOut">
              <a:rPr lang="en-US" smtClean="0"/>
              <a:t>12/5/2023</a:t>
            </a:fld>
            <a:endParaRPr lang="en-US"/>
          </a:p>
        </p:txBody>
      </p:sp>
      <p:sp>
        <p:nvSpPr>
          <p:cNvPr id="5" name="Footer Placeholder 4">
            <a:extLst>
              <a:ext uri="{FF2B5EF4-FFF2-40B4-BE49-F238E27FC236}">
                <a16:creationId xmlns:a16="http://schemas.microsoft.com/office/drawing/2014/main" id="{82EFF0E0-D1B1-4E4A-8607-1CC64162288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DECB08-F35E-5241-B7D5-51ED2126E6C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8F797D5-3932-B147-81F3-A8DF7135A392}" type="slidenum">
              <a:rPr lang="en-US" smtClean="0"/>
              <a:t>‹#›</a:t>
            </a:fld>
            <a:endParaRPr lang="en-US"/>
          </a:p>
        </p:txBody>
      </p:sp>
    </p:spTree>
    <p:extLst>
      <p:ext uri="{BB962C8B-B14F-4D97-AF65-F5344CB8AC3E}">
        <p14:creationId xmlns:p14="http://schemas.microsoft.com/office/powerpoint/2010/main" val="89606912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13" r:id="rId5"/>
    <p:sldLayoutId id="2147483714" r:id="rId6"/>
    <p:sldLayoutId id="2147483715" r:id="rId7"/>
    <p:sldLayoutId id="2147483752" r:id="rId8"/>
    <p:sldLayoutId id="2147483717" r:id="rId9"/>
    <p:sldLayoutId id="2147483718" r:id="rId10"/>
    <p:sldLayoutId id="2147483719" r:id="rId11"/>
    <p:sldLayoutId id="2147483740"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796F8B-37A3-394D-ABBC-2265846D912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5A3C3EB-B4D0-A742-8C99-25F19F23536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32799158"/>
      </p:ext>
    </p:extLst>
  </p:cSld>
  <p:clrMap bg1="lt1" tx1="dk1" bg2="lt2" tx2="dk2" accent1="accent1" accent2="accent2" accent3="accent3" accent4="accent4" accent5="accent5" accent6="accent6" hlink="hlink" folHlink="folHlink"/>
  <p:sldLayoutIdLst>
    <p:sldLayoutId id="2147483750" r:id="rId1"/>
    <p:sldLayoutId id="2147483675" r:id="rId2"/>
    <p:sldLayoutId id="2147483734" r:id="rId3"/>
    <p:sldLayoutId id="2147483725" r:id="rId4"/>
    <p:sldLayoutId id="2147483682" r:id="rId5"/>
    <p:sldLayoutId id="2147483684" r:id="rId6"/>
    <p:sldLayoutId id="2147483683" r:id="rId7"/>
  </p:sldLayoutIdLst>
  <p:txStyles>
    <p:titleStyle>
      <a:lvl1pPr algn="l" defTabSz="1371600" rtl="0" eaLnBrk="1" latinLnBrk="0" hangingPunct="1">
        <a:lnSpc>
          <a:spcPct val="90000"/>
        </a:lnSpc>
        <a:spcBef>
          <a:spcPct val="0"/>
        </a:spcBef>
        <a:buNone/>
        <a:defRPr sz="6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7.jpeg"/><Relationship Id="rId9" Type="http://schemas.openxmlformats.org/officeDocument/2006/relationships/image" Target="../media/image59.sv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1.xml"/><Relationship Id="rId4" Type="http://schemas.openxmlformats.org/officeDocument/2006/relationships/image" Target="../media/image63.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9.xml"/><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4.pn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72.jpe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6.png"/><Relationship Id="rId18" Type="http://schemas.openxmlformats.org/officeDocument/2006/relationships/hyperlink" Target="https://www.futuregenerations.wales/wp-content/uploads/2021/02/Cyngor-Caerdydd-Teithio-Llesol.pdf" TargetMode="External"/><Relationship Id="rId26" Type="http://schemas.openxmlformats.org/officeDocument/2006/relationships/image" Target="../media/image83.svg"/><Relationship Id="rId3" Type="http://schemas.openxmlformats.org/officeDocument/2006/relationships/image" Target="../media/image7.jpeg"/><Relationship Id="rId21" Type="http://schemas.openxmlformats.org/officeDocument/2006/relationships/hyperlink" Target="https://www.futuregenerations.wales/wp-content/uploads/2021/02/Swansea-case-study-Eng.pdf" TargetMode="External"/><Relationship Id="rId7" Type="http://schemas.openxmlformats.org/officeDocument/2006/relationships/image" Target="../media/image74.png"/><Relationship Id="rId12" Type="http://schemas.openxmlformats.org/officeDocument/2006/relationships/hyperlink" Target="https://www.futuregenerations.wales/wp-content/uploads/2021/02/Bannau-Brycheiniog.pdf" TargetMode="External"/><Relationship Id="rId17" Type="http://schemas.openxmlformats.org/officeDocument/2006/relationships/hyperlink" Target="https://www.futuregenerations.wales/wp-content/uploads/2021/02/Cardiff-Council-Active-Travel.pdf" TargetMode="External"/><Relationship Id="rId25" Type="http://schemas.openxmlformats.org/officeDocument/2006/relationships/image" Target="../media/image82.png"/><Relationship Id="rId2" Type="http://schemas.openxmlformats.org/officeDocument/2006/relationships/notesSlide" Target="../notesSlides/notesSlide20.xml"/><Relationship Id="rId16" Type="http://schemas.openxmlformats.org/officeDocument/2006/relationships/image" Target="../media/image79.svg"/><Relationship Id="rId20" Type="http://schemas.openxmlformats.org/officeDocument/2006/relationships/hyperlink" Target="https://www.futuregenerations.wales/wp-content/uploads/2021/02/Amgueddfeydd-Lleol.pdf" TargetMode="External"/><Relationship Id="rId1" Type="http://schemas.openxmlformats.org/officeDocument/2006/relationships/slideLayout" Target="../slideLayouts/slideLayout11.xml"/><Relationship Id="rId6" Type="http://schemas.openxmlformats.org/officeDocument/2006/relationships/hyperlink" Target="https://www.futuregenerations.wales/wp-content/uploads/2021/02/Welsh-Amgueddfa.pdf" TargetMode="External"/><Relationship Id="rId11" Type="http://schemas.openxmlformats.org/officeDocument/2006/relationships/hyperlink" Target="https://www.futuregenerations.wales/wp-content/uploads/2021/02/Brecon-Beacons.pdf" TargetMode="External"/><Relationship Id="rId24" Type="http://schemas.openxmlformats.org/officeDocument/2006/relationships/image" Target="../media/image81.svg"/><Relationship Id="rId5" Type="http://schemas.openxmlformats.org/officeDocument/2006/relationships/hyperlink" Target="https://www.futuregenerations.wales/wp-content/uploads/2021/02/Amgueddfa-Cymru-Involvement.pdf" TargetMode="External"/><Relationship Id="rId15" Type="http://schemas.openxmlformats.org/officeDocument/2006/relationships/image" Target="../media/image78.png"/><Relationship Id="rId23" Type="http://schemas.openxmlformats.org/officeDocument/2006/relationships/image" Target="../media/image80.png"/><Relationship Id="rId28" Type="http://schemas.openxmlformats.org/officeDocument/2006/relationships/image" Target="../media/image85.svg"/><Relationship Id="rId10" Type="http://schemas.openxmlformats.org/officeDocument/2006/relationships/hyperlink" Target="https://www.futuregenerations.wales/wp-content/uploads/2021/12/Arts-and-Health-Cymraeg.pdf" TargetMode="External"/><Relationship Id="rId19" Type="http://schemas.openxmlformats.org/officeDocument/2006/relationships/hyperlink" Target="https://www.futuregenerations.wales/wp-content/uploads/2021/02/Local-Museums.pdf" TargetMode="External"/><Relationship Id="rId4" Type="http://schemas.openxmlformats.org/officeDocument/2006/relationships/image" Target="../media/image6.png"/><Relationship Id="rId9" Type="http://schemas.openxmlformats.org/officeDocument/2006/relationships/hyperlink" Target="https://www.futuregenerations.wales/wp-content/uploads/2021/12/Arts-and-Health-English.pdf" TargetMode="External"/><Relationship Id="rId14" Type="http://schemas.openxmlformats.org/officeDocument/2006/relationships/image" Target="../media/image77.svg"/><Relationship Id="rId22" Type="http://schemas.openxmlformats.org/officeDocument/2006/relationships/hyperlink" Target="https://www.futuregenerations.wales/wp-content/uploads/2021/02/Swansea-Case-Study-Cym.pdf" TargetMode="External"/><Relationship Id="rId27"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hyperlink" Target="https://www.futuregenerations.wales/wp-content/uploads/2021/02/TOMs-video-Cym.pdf" TargetMode="External"/><Relationship Id="rId13" Type="http://schemas.openxmlformats.org/officeDocument/2006/relationships/hyperlink" Target="https://www.futuregenerations.wales/wp-content/uploads/2021/06/Waste-strategy-English.pdf" TargetMode="External"/><Relationship Id="rId18" Type="http://schemas.openxmlformats.org/officeDocument/2006/relationships/image" Target="../media/image87.svg"/><Relationship Id="rId26" Type="http://schemas.openxmlformats.org/officeDocument/2006/relationships/image" Target="../media/image95.svg"/><Relationship Id="rId3" Type="http://schemas.openxmlformats.org/officeDocument/2006/relationships/image" Target="../media/image7.jpeg"/><Relationship Id="rId21" Type="http://schemas.openxmlformats.org/officeDocument/2006/relationships/image" Target="../media/image90.png"/><Relationship Id="rId7" Type="http://schemas.openxmlformats.org/officeDocument/2006/relationships/hyperlink" Target="https://www.futuregenerations.wales/wp-content/uploads/2021/02/TOMs-video-Eng.pdf" TargetMode="External"/><Relationship Id="rId12" Type="http://schemas.openxmlformats.org/officeDocument/2006/relationships/hyperlink" Target="https://www.futuregenerations.wales/wp-content/uploads/2021/06/YG-Welsh.pdf" TargetMode="External"/><Relationship Id="rId17" Type="http://schemas.openxmlformats.org/officeDocument/2006/relationships/image" Target="../media/image86.png"/><Relationship Id="rId25" Type="http://schemas.openxmlformats.org/officeDocument/2006/relationships/image" Target="../media/image94.png"/><Relationship Id="rId2" Type="http://schemas.openxmlformats.org/officeDocument/2006/relationships/notesSlide" Target="../notesSlides/notesSlide21.xml"/><Relationship Id="rId16" Type="http://schemas.openxmlformats.org/officeDocument/2006/relationships/hyperlink" Target="https://www.futuregenerations.wales/wp-content/uploads/2021/06/Welsh-Case-Studies-Latest.pdf" TargetMode="External"/><Relationship Id="rId20" Type="http://schemas.openxmlformats.org/officeDocument/2006/relationships/image" Target="../media/image89.svg"/><Relationship Id="rId1" Type="http://schemas.openxmlformats.org/officeDocument/2006/relationships/slideLayout" Target="../slideLayouts/slideLayout11.xml"/><Relationship Id="rId6" Type="http://schemas.openxmlformats.org/officeDocument/2006/relationships/hyperlink" Target="https://www.futuregenerations.wales/wp-content/uploads/2021/02/Parc-Rhanbarthol-y-Cymoedd.pdf" TargetMode="External"/><Relationship Id="rId11" Type="http://schemas.openxmlformats.org/officeDocument/2006/relationships/hyperlink" Target="https://www.futuregenerations.wales/wp-content/uploads/2021/06/Ysbyty-Gwynedd-English-2.pdf" TargetMode="External"/><Relationship Id="rId24" Type="http://schemas.openxmlformats.org/officeDocument/2006/relationships/image" Target="../media/image93.svg"/><Relationship Id="rId5" Type="http://schemas.openxmlformats.org/officeDocument/2006/relationships/hyperlink" Target="https://www.futuregenerations.wales/wp-content/uploads/2021/02/Valleys-Regional-Park.pdf" TargetMode="External"/><Relationship Id="rId15" Type="http://schemas.openxmlformats.org/officeDocument/2006/relationships/hyperlink" Target="https://www.futuregenerations.wales/wp-content/uploads/2021/06/Case-studies-Finalised-1.pdf" TargetMode="External"/><Relationship Id="rId23" Type="http://schemas.openxmlformats.org/officeDocument/2006/relationships/image" Target="../media/image92.png"/><Relationship Id="rId28" Type="http://schemas.openxmlformats.org/officeDocument/2006/relationships/image" Target="../media/image97.svg"/><Relationship Id="rId10" Type="http://schemas.openxmlformats.org/officeDocument/2006/relationships/hyperlink" Target="https://www.futuregenerations.wales/wp-content/uploads/2021/03/Supporting-Creative-Communiteis-Case-Study-Cym-Final.pdf" TargetMode="External"/><Relationship Id="rId19" Type="http://schemas.openxmlformats.org/officeDocument/2006/relationships/image" Target="../media/image88.png"/><Relationship Id="rId4" Type="http://schemas.openxmlformats.org/officeDocument/2006/relationships/image" Target="../media/image6.png"/><Relationship Id="rId9" Type="http://schemas.openxmlformats.org/officeDocument/2006/relationships/hyperlink" Target="https://www.futuregenerations.wales/wp-content/uploads/2021/03/Supporting-Creative-Communiteis-Case-Study-Eng-Final.pdf" TargetMode="External"/><Relationship Id="rId14" Type="http://schemas.openxmlformats.org/officeDocument/2006/relationships/hyperlink" Target="https://www.futuregenerations.wales/wp-content/uploads/2021/06/Waste-Strategy-Welsh.pdf" TargetMode="External"/><Relationship Id="rId22" Type="http://schemas.openxmlformats.org/officeDocument/2006/relationships/image" Target="../media/image91.svg"/><Relationship Id="rId27" Type="http://schemas.openxmlformats.org/officeDocument/2006/relationships/image" Target="../media/image96.png"/></Relationships>
</file>

<file path=ppt/slides/_rels/slide26.xml.rels><?xml version="1.0" encoding="UTF-8" standalone="yes"?>
<Relationships xmlns="http://schemas.openxmlformats.org/package/2006/relationships"><Relationship Id="rId8" Type="http://schemas.openxmlformats.org/officeDocument/2006/relationships/hyperlink" Target="https://www.futuregenerations.wales/wp-content/uploads/2021/08/Welsh-Case-Studies-Latest.pdf" TargetMode="External"/><Relationship Id="rId13" Type="http://schemas.openxmlformats.org/officeDocument/2006/relationships/image" Target="../media/image100.png"/><Relationship Id="rId3" Type="http://schemas.openxmlformats.org/officeDocument/2006/relationships/image" Target="../media/image7.jpeg"/><Relationship Id="rId7" Type="http://schemas.openxmlformats.org/officeDocument/2006/relationships/hyperlink" Target="https://www.futuregenerations.wales/wp-content/uploads/2021/08/Case-studies-In-Progress.pdf" TargetMode="External"/><Relationship Id="rId12" Type="http://schemas.openxmlformats.org/officeDocument/2006/relationships/image" Target="../media/image99.svg"/><Relationship Id="rId2" Type="http://schemas.openxmlformats.org/officeDocument/2006/relationships/notesSlide" Target="../notesSlides/notesSlide22.xml"/><Relationship Id="rId16" Type="http://schemas.openxmlformats.org/officeDocument/2006/relationships/image" Target="../media/image103.svg"/><Relationship Id="rId1" Type="http://schemas.openxmlformats.org/officeDocument/2006/relationships/slideLayout" Target="../slideLayouts/slideLayout11.xml"/><Relationship Id="rId6" Type="http://schemas.openxmlformats.org/officeDocument/2006/relationships/hyperlink" Target="https://www.futuregenerations.wales/wp-content/uploads/2021/07/CVUHB-case-study-Cymraeg-1.pdf" TargetMode="External"/><Relationship Id="rId11" Type="http://schemas.openxmlformats.org/officeDocument/2006/relationships/image" Target="../media/image98.png"/><Relationship Id="rId5" Type="http://schemas.openxmlformats.org/officeDocument/2006/relationships/hyperlink" Target="https://www.futuregenerations.wales/wp-content/uploads/2021/07/CVUHB-case-study-English-1.pdf" TargetMode="External"/><Relationship Id="rId15" Type="http://schemas.openxmlformats.org/officeDocument/2006/relationships/image" Target="../media/image102.png"/><Relationship Id="rId10" Type="http://schemas.openxmlformats.org/officeDocument/2006/relationships/hyperlink" Target="https://www.futuregenerations.wales/wp-content/uploads/2022/05/Gwasanaeth-Ta%CC%82n-ac-Achub-De-Cymru.pdf" TargetMode="External"/><Relationship Id="rId4" Type="http://schemas.openxmlformats.org/officeDocument/2006/relationships/image" Target="../media/image6.png"/><Relationship Id="rId9" Type="http://schemas.openxmlformats.org/officeDocument/2006/relationships/hyperlink" Target="https://www.futuregenerations.wales/wp-content/uploads/2022/05/South-Wales-Fire-and-Rescue-Service.pdf" TargetMode="External"/><Relationship Id="rId14" Type="http://schemas.openxmlformats.org/officeDocument/2006/relationships/image" Target="../media/image101.svg"/></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61.jpeg"/><Relationship Id="rId7" Type="http://schemas.openxmlformats.org/officeDocument/2006/relationships/image" Target="../media/image105.png"/><Relationship Id="rId12" Type="http://schemas.openxmlformats.org/officeDocument/2006/relationships/image" Target="../media/image110.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63.svg"/><Relationship Id="rId10" Type="http://schemas.openxmlformats.org/officeDocument/2006/relationships/image" Target="../media/image108.png"/><Relationship Id="rId4" Type="http://schemas.openxmlformats.org/officeDocument/2006/relationships/image" Target="../media/image62.png"/><Relationship Id="rId9"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62.xml"/><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hyperlink" Target="https://www.futuregenerations.wales/a-healthier-wales/" TargetMode="External"/><Relationship Id="rId2" Type="http://schemas.openxmlformats.org/officeDocument/2006/relationships/notesSlide" Target="../notesSlides/notesSlide26.xml"/><Relationship Id="rId1" Type="http://schemas.openxmlformats.org/officeDocument/2006/relationships/slideLayout" Target="../slideLayouts/slideLayout80.xml"/><Relationship Id="rId6" Type="http://schemas.openxmlformats.org/officeDocument/2006/relationships/image" Target="../media/image119.png"/><Relationship Id="rId5" Type="http://schemas.openxmlformats.org/officeDocument/2006/relationships/hyperlink" Target="https://www.futuregenerations.wales/journey-checker-involvement/" TargetMode="External"/><Relationship Id="rId4" Type="http://schemas.openxmlformats.org/officeDocument/2006/relationships/image" Target="../media/image118.jpeg"/></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hyperlink" Target="https://www.futuregenerations.wales/resources_posts/future-generations-framework-for-service-design/" TargetMode="External"/><Relationship Id="rId2" Type="http://schemas.openxmlformats.org/officeDocument/2006/relationships/notesSlide" Target="../notesSlides/notesSlide28.xml"/><Relationship Id="rId1" Type="http://schemas.openxmlformats.org/officeDocument/2006/relationships/slideLayout" Target="../slideLayouts/slideLayout80.xml"/><Relationship Id="rId6" Type="http://schemas.openxmlformats.org/officeDocument/2006/relationships/image" Target="../media/image124.png"/><Relationship Id="rId5" Type="http://schemas.openxmlformats.org/officeDocument/2006/relationships/hyperlink" Target="https://www.futuregenerations.wales/resources_posts/future-generations-framework/" TargetMode="External"/><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8" Type="http://schemas.openxmlformats.org/officeDocument/2006/relationships/hyperlink" Target="https://phw.nhs.wales/topics/health-and-sustainability/" TargetMode="External"/><Relationship Id="rId13" Type="http://schemas.openxmlformats.org/officeDocument/2006/relationships/image" Target="../media/image130.png"/><Relationship Id="rId18" Type="http://schemas.openxmlformats.org/officeDocument/2006/relationships/image" Target="../media/image134.jpeg"/><Relationship Id="rId3" Type="http://schemas.openxmlformats.org/officeDocument/2006/relationships/image" Target="../media/image117.png"/><Relationship Id="rId7" Type="http://schemas.openxmlformats.org/officeDocument/2006/relationships/image" Target="../media/image126.png"/><Relationship Id="rId12" Type="http://schemas.openxmlformats.org/officeDocument/2006/relationships/image" Target="../media/image129.png"/><Relationship Id="rId17" Type="http://schemas.openxmlformats.org/officeDocument/2006/relationships/image" Target="../media/image133.png"/><Relationship Id="rId2" Type="http://schemas.openxmlformats.org/officeDocument/2006/relationships/notesSlide" Target="../notesSlides/notesSlide29.xml"/><Relationship Id="rId16" Type="http://schemas.openxmlformats.org/officeDocument/2006/relationships/image" Target="../media/image132.png"/><Relationship Id="rId1" Type="http://schemas.openxmlformats.org/officeDocument/2006/relationships/slideLayout" Target="../slideLayouts/slideLayout80.xml"/><Relationship Id="rId6" Type="http://schemas.openxmlformats.org/officeDocument/2006/relationships/hyperlink" Target="https://publichealthnetwork.cymru/event/the-socio-economic-duty-maximizing-opportunities-for-health-and-wellbeing-for-people-and-communities-experiencing-socio-economic-disadvantage-in-wales/" TargetMode="External"/><Relationship Id="rId11" Type="http://schemas.openxmlformats.org/officeDocument/2006/relationships/hyperlink" Target="http://sdccplus.org.uk/" TargetMode="External"/><Relationship Id="rId5" Type="http://schemas.openxmlformats.org/officeDocument/2006/relationships/hyperlink" Target="https://phwwhocc.co.uk/resources/maximising-opportunities-for-health-and-wellbeing-for-people-and-communities-experiencing-socio-economic-disadvantage-a-guide-to-using-the-socio-economic-duty-in-policy-and-practice-in-wales/" TargetMode="External"/><Relationship Id="rId15" Type="http://schemas.openxmlformats.org/officeDocument/2006/relationships/hyperlink" Target="https://www.audit.wales/our-work/good-practice" TargetMode="External"/><Relationship Id="rId10" Type="http://schemas.openxmlformats.org/officeDocument/2006/relationships/image" Target="../media/image128.png"/><Relationship Id="rId19" Type="http://schemas.openxmlformats.org/officeDocument/2006/relationships/image" Target="../media/image135.png"/><Relationship Id="rId4" Type="http://schemas.openxmlformats.org/officeDocument/2006/relationships/image" Target="../media/image125.png"/><Relationship Id="rId9" Type="http://schemas.openxmlformats.org/officeDocument/2006/relationships/image" Target="../media/image127.png"/><Relationship Id="rId14" Type="http://schemas.openxmlformats.org/officeDocument/2006/relationships/image" Target="../media/image131.png"/></Relationships>
</file>

<file path=ppt/slides/_rels/slide3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jpe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37.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hyperlink" Target="mailto:colleen.cluett@futuregenerations.wales" TargetMode="External"/><Relationship Id="rId5" Type="http://schemas.openxmlformats.org/officeDocument/2006/relationships/hyperlink" Target="https://forms.office.com/e/Cx4MpUCwn4" TargetMode="Externa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138.pn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1.jpe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6.png"/><Relationship Id="rId11" Type="http://schemas.openxmlformats.org/officeDocument/2006/relationships/image" Target="../media/image32.png"/><Relationship Id="rId5" Type="http://schemas.openxmlformats.org/officeDocument/2006/relationships/image" Target="../media/image7.jpeg"/><Relationship Id="rId10" Type="http://schemas.openxmlformats.org/officeDocument/2006/relationships/image" Target="../media/image31.png"/><Relationship Id="rId4" Type="http://schemas.openxmlformats.org/officeDocument/2006/relationships/image" Target="../media/image27.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3" descr="A green and white speech bubbles with text&#10;&#10;Description automatically generated">
            <a:extLst>
              <a:ext uri="{FF2B5EF4-FFF2-40B4-BE49-F238E27FC236}">
                <a16:creationId xmlns:a16="http://schemas.microsoft.com/office/drawing/2014/main" id="{F6EFDF6E-9D91-6405-7F5A-8D84216A4997}"/>
              </a:ext>
            </a:extLst>
          </p:cNvPr>
          <p:cNvPicPr>
            <a:picLocks noChangeAspect="1"/>
          </p:cNvPicPr>
          <p:nvPr/>
        </p:nvPicPr>
        <p:blipFill>
          <a:blip r:embed="rId3"/>
          <a:stretch>
            <a:fillRect/>
          </a:stretch>
        </p:blipFill>
        <p:spPr>
          <a:xfrm>
            <a:off x="218288" y="979920"/>
            <a:ext cx="9377755" cy="8507633"/>
          </a:xfrm>
          <a:prstGeom prst="rect">
            <a:avLst/>
          </a:prstGeom>
        </p:spPr>
      </p:pic>
      <p:grpSp>
        <p:nvGrpSpPr>
          <p:cNvPr id="4" name="Group 4"/>
          <p:cNvGrpSpPr/>
          <p:nvPr/>
        </p:nvGrpSpPr>
        <p:grpSpPr>
          <a:xfrm>
            <a:off x="207" y="0"/>
            <a:ext cx="18288000" cy="1389358"/>
            <a:chOff x="0" y="0"/>
            <a:chExt cx="24384000" cy="488898"/>
          </a:xfrm>
        </p:grpSpPr>
        <p:sp>
          <p:nvSpPr>
            <p:cNvPr id="5" name="Freeform 5"/>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6" name="Freeform 6"/>
          <p:cNvSpPr/>
          <p:nvPr/>
        </p:nvSpPr>
        <p:spPr>
          <a:xfrm>
            <a:off x="103047" y="1024584"/>
            <a:ext cx="4248150" cy="733346"/>
          </a:xfrm>
          <a:custGeom>
            <a:avLst/>
            <a:gdLst/>
            <a:ahLst/>
            <a:cxnLst/>
            <a:rect l="l" t="t" r="r" b="b"/>
            <a:pathLst>
              <a:path w="4248150" h="733346">
                <a:moveTo>
                  <a:pt x="0" y="0"/>
                </a:moveTo>
                <a:lnTo>
                  <a:pt x="4248150" y="0"/>
                </a:lnTo>
                <a:lnTo>
                  <a:pt x="4248150" y="733346"/>
                </a:lnTo>
                <a:lnTo>
                  <a:pt x="0" y="733346"/>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7" name="Freeform 7"/>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5" cstate="print">
              <a:extLst>
                <a:ext uri="{28A0092B-C50C-407E-A947-70E740481C1C}">
                  <a14:useLocalDpi xmlns:a14="http://schemas.microsoft.com/office/drawing/2010/main" val="0"/>
                </a:ext>
              </a:extLst>
            </a:blip>
            <a:stretch>
              <a:fillRect/>
            </a:stretch>
          </a:blipFill>
        </p:spPr>
      </p:sp>
      <p:sp>
        <p:nvSpPr>
          <p:cNvPr id="8" name="TextBox 8"/>
          <p:cNvSpPr txBox="1"/>
          <p:nvPr/>
        </p:nvSpPr>
        <p:spPr>
          <a:xfrm>
            <a:off x="3852140" y="9256711"/>
            <a:ext cx="10187464" cy="464016"/>
          </a:xfrm>
          <a:prstGeom prst="rect">
            <a:avLst/>
          </a:prstGeom>
        </p:spPr>
        <p:txBody>
          <a:bodyPr lIns="0" tIns="0" rIns="0" bIns="0" rtlCol="0" anchor="t">
            <a:spAutoFit/>
          </a:bodyPr>
          <a:lstStyle/>
          <a:p>
            <a:pPr algn="ctr">
              <a:lnSpc>
                <a:spcPts val="2879"/>
              </a:lnSpc>
            </a:pPr>
            <a:r>
              <a:rPr lang="en-US" sz="2400">
                <a:solidFill>
                  <a:srgbClr val="808080"/>
                </a:solidFill>
                <a:latin typeface="Arial"/>
              </a:rPr>
              <a:t>cenedlaethaurdyfodol.cymru | futuregenerations.wales | @futuregencymru</a:t>
            </a:r>
          </a:p>
        </p:txBody>
      </p:sp>
      <p:pic>
        <p:nvPicPr>
          <p:cNvPr id="9" name="Picture 9" descr="A qr code on a blue background&#10;&#10;Description automatically generated">
            <a:extLst>
              <a:ext uri="{FF2B5EF4-FFF2-40B4-BE49-F238E27FC236}">
                <a16:creationId xmlns:a16="http://schemas.microsoft.com/office/drawing/2014/main" id="{4BD2B9FB-E55C-14DF-D353-D96974C18F3B}"/>
              </a:ext>
            </a:extLst>
          </p:cNvPr>
          <p:cNvPicPr>
            <a:picLocks noChangeAspect="1"/>
          </p:cNvPicPr>
          <p:nvPr/>
        </p:nvPicPr>
        <p:blipFill>
          <a:blip r:embed="rId6"/>
          <a:stretch>
            <a:fillRect/>
          </a:stretch>
        </p:blipFill>
        <p:spPr>
          <a:xfrm>
            <a:off x="10926392" y="1681261"/>
            <a:ext cx="6326890" cy="6262743"/>
          </a:xfrm>
          <a:prstGeom prst="rect">
            <a:avLst/>
          </a:prstGeom>
        </p:spPr>
      </p:pic>
      <p:sp>
        <p:nvSpPr>
          <p:cNvPr id="10" name="TextBox 9">
            <a:extLst>
              <a:ext uri="{FF2B5EF4-FFF2-40B4-BE49-F238E27FC236}">
                <a16:creationId xmlns:a16="http://schemas.microsoft.com/office/drawing/2014/main" id="{2F4B6AB0-C47D-F7AF-8888-D1AFAD7F9BF0}"/>
              </a:ext>
            </a:extLst>
          </p:cNvPr>
          <p:cNvSpPr txBox="1"/>
          <p:nvPr/>
        </p:nvSpPr>
        <p:spPr>
          <a:xfrm>
            <a:off x="8949775" y="8025923"/>
            <a:ext cx="92058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t>https://forms.office.com/e/s8L6rZtzEB</a:t>
            </a:r>
            <a:endParaRPr lang="en-US"/>
          </a:p>
        </p:txBody>
      </p:sp>
      <p:sp>
        <p:nvSpPr>
          <p:cNvPr id="11" name="TextBox 10">
            <a:extLst>
              <a:ext uri="{FF2B5EF4-FFF2-40B4-BE49-F238E27FC236}">
                <a16:creationId xmlns:a16="http://schemas.microsoft.com/office/drawing/2014/main" id="{4423C01E-7038-8A59-7D5A-8961C2F71823}"/>
              </a:ext>
            </a:extLst>
          </p:cNvPr>
          <p:cNvSpPr txBox="1"/>
          <p:nvPr/>
        </p:nvSpPr>
        <p:spPr>
          <a:xfrm>
            <a:off x="9207596" y="368682"/>
            <a:ext cx="925744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err="1">
                <a:solidFill>
                  <a:srgbClr val="0070C0"/>
                </a:solidFill>
                <a:latin typeface="Arial Bold"/>
                <a:cs typeface="Segoe UI"/>
              </a:rPr>
              <a:t>Gloywi</a:t>
            </a:r>
            <a:r>
              <a:rPr lang="en-US" sz="2000">
                <a:solidFill>
                  <a:srgbClr val="0070C0"/>
                </a:solidFill>
                <a:latin typeface="Arial Bold"/>
                <a:cs typeface="Segoe UI"/>
              </a:rPr>
              <a:t> </a:t>
            </a:r>
            <a:r>
              <a:rPr lang="en-US" sz="2000" err="1">
                <a:solidFill>
                  <a:srgbClr val="0070C0"/>
                </a:solidFill>
                <a:latin typeface="Arial Bold"/>
                <a:cs typeface="Segoe UI"/>
              </a:rPr>
              <a:t>ar</a:t>
            </a:r>
            <a:r>
              <a:rPr lang="en-US" sz="2000">
                <a:solidFill>
                  <a:srgbClr val="0070C0"/>
                </a:solidFill>
                <a:latin typeface="Arial Bold"/>
                <a:cs typeface="Segoe UI"/>
              </a:rPr>
              <a:t> </a:t>
            </a:r>
            <a:r>
              <a:rPr lang="en-US" sz="2000" err="1">
                <a:solidFill>
                  <a:srgbClr val="0070C0"/>
                </a:solidFill>
                <a:latin typeface="Arial Bold"/>
                <a:cs typeface="Segoe UI"/>
              </a:rPr>
              <a:t>Deddf</a:t>
            </a:r>
            <a:r>
              <a:rPr lang="en-US" sz="2000">
                <a:solidFill>
                  <a:srgbClr val="0070C0"/>
                </a:solidFill>
                <a:latin typeface="Arial Bold"/>
                <a:cs typeface="Segoe UI"/>
              </a:rPr>
              <a:t> </a:t>
            </a:r>
            <a:r>
              <a:rPr lang="en-US" sz="2000" err="1">
                <a:solidFill>
                  <a:srgbClr val="0070C0"/>
                </a:solidFill>
                <a:latin typeface="Arial Bold"/>
                <a:cs typeface="Segoe UI"/>
              </a:rPr>
              <a:t>Cenedlaethau'r</a:t>
            </a:r>
            <a:r>
              <a:rPr lang="en-US" sz="2000">
                <a:solidFill>
                  <a:srgbClr val="0070C0"/>
                </a:solidFill>
                <a:latin typeface="Arial Bold"/>
                <a:cs typeface="Segoe UI"/>
              </a:rPr>
              <a:t> </a:t>
            </a:r>
            <a:r>
              <a:rPr lang="en-US" sz="2000" err="1">
                <a:solidFill>
                  <a:srgbClr val="0070C0"/>
                </a:solidFill>
                <a:latin typeface="Arial Bold"/>
                <a:cs typeface="Segoe UI"/>
              </a:rPr>
              <a:t>Dyfodol</a:t>
            </a:r>
            <a:r>
              <a:rPr lang="en-US" sz="2000">
                <a:solidFill>
                  <a:srgbClr val="0070C0"/>
                </a:solidFill>
                <a:latin typeface="Arial Bold"/>
                <a:cs typeface="Segoe UI"/>
              </a:rPr>
              <a:t> (Cymru)​</a:t>
            </a:r>
          </a:p>
          <a:p>
            <a:pPr algn="ctr"/>
            <a:endParaRPr lang="en-US" sz="2000">
              <a:solidFill>
                <a:srgbClr val="0070C0"/>
              </a:solidFill>
              <a:latin typeface="Arial Bold"/>
              <a:cs typeface="Segoe UI"/>
            </a:endParaRPr>
          </a:p>
          <a:p>
            <a:pPr algn="ctr"/>
            <a:r>
              <a:rPr lang="en-US" sz="2000">
                <a:solidFill>
                  <a:srgbClr val="0070C0"/>
                </a:solidFill>
                <a:latin typeface="Arial Bold"/>
                <a:cs typeface="Segoe UI"/>
              </a:rPr>
              <a:t>Refresher on the Well-being of Future Generations (Wales) Act</a:t>
            </a:r>
          </a:p>
        </p:txBody>
      </p:sp>
    </p:spTree>
    <p:extLst>
      <p:ext uri="{BB962C8B-B14F-4D97-AF65-F5344CB8AC3E}">
        <p14:creationId xmlns:p14="http://schemas.microsoft.com/office/powerpoint/2010/main" val="1207445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0A83884-D4A1-4CE1-FD54-2B91FA076633}"/>
              </a:ext>
            </a:extLst>
          </p:cNvPr>
          <p:cNvGrpSpPr/>
          <p:nvPr/>
        </p:nvGrpSpPr>
        <p:grpSpPr>
          <a:xfrm>
            <a:off x="7883" y="55276"/>
            <a:ext cx="18672870" cy="10849562"/>
            <a:chOff x="7883" y="55276"/>
            <a:chExt cx="18672870" cy="10849562"/>
          </a:xfrm>
        </p:grpSpPr>
        <p:pic>
          <p:nvPicPr>
            <p:cNvPr id="15" name="Picture 15">
              <a:extLst>
                <a:ext uri="{FF2B5EF4-FFF2-40B4-BE49-F238E27FC236}">
                  <a16:creationId xmlns:a16="http://schemas.microsoft.com/office/drawing/2014/main" id="{24B83F52-693B-0B68-CE89-9612C3E1B9D9}"/>
                </a:ext>
              </a:extLst>
            </p:cNvPr>
            <p:cNvPicPr>
              <a:picLocks noChangeAspect="1"/>
            </p:cNvPicPr>
            <p:nvPr/>
          </p:nvPicPr>
          <p:blipFill>
            <a:blip r:embed="rId3"/>
            <a:stretch>
              <a:fillRect/>
            </a:stretch>
          </p:blipFill>
          <p:spPr>
            <a:xfrm>
              <a:off x="7883" y="55276"/>
              <a:ext cx="18272234" cy="10176449"/>
            </a:xfrm>
            <a:prstGeom prst="rect">
              <a:avLst/>
            </a:prstGeom>
          </p:spPr>
        </p:pic>
        <p:grpSp>
          <p:nvGrpSpPr>
            <p:cNvPr id="9" name="Group 9"/>
            <p:cNvGrpSpPr/>
            <p:nvPr/>
          </p:nvGrpSpPr>
          <p:grpSpPr>
            <a:xfrm>
              <a:off x="1445601" y="8780286"/>
              <a:ext cx="16118355" cy="1293555"/>
              <a:chOff x="0" y="0"/>
              <a:chExt cx="4245163" cy="340689"/>
            </a:xfrm>
          </p:grpSpPr>
          <p:sp>
            <p:nvSpPr>
              <p:cNvPr id="10" name="Freeform 10"/>
              <p:cNvSpPr/>
              <p:nvPr/>
            </p:nvSpPr>
            <p:spPr>
              <a:xfrm>
                <a:off x="0" y="0"/>
                <a:ext cx="4245163" cy="340689"/>
              </a:xfrm>
              <a:custGeom>
                <a:avLst/>
                <a:gdLst/>
                <a:ahLst/>
                <a:cxnLst/>
                <a:rect l="l" t="t" r="r" b="b"/>
                <a:pathLst>
                  <a:path w="4245163" h="340689">
                    <a:moveTo>
                      <a:pt x="0" y="0"/>
                    </a:moveTo>
                    <a:lnTo>
                      <a:pt x="4245163" y="0"/>
                    </a:lnTo>
                    <a:lnTo>
                      <a:pt x="4245163" y="340689"/>
                    </a:lnTo>
                    <a:lnTo>
                      <a:pt x="0" y="340689"/>
                    </a:lnTo>
                    <a:close/>
                  </a:path>
                </a:pathLst>
              </a:custGeom>
              <a:solidFill>
                <a:srgbClr val="E4E7EA">
                  <a:alpha val="80000"/>
                </a:srgbClr>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879"/>
                  </a:lnSpc>
                </a:pPr>
                <a:endParaRPr/>
              </a:p>
            </p:txBody>
          </p:sp>
        </p:grpSp>
        <p:sp>
          <p:nvSpPr>
            <p:cNvPr id="12" name="TextBox 12"/>
            <p:cNvSpPr txBox="1"/>
            <p:nvPr/>
          </p:nvSpPr>
          <p:spPr>
            <a:xfrm>
              <a:off x="1849639" y="8770761"/>
              <a:ext cx="4627954" cy="1238250"/>
            </a:xfrm>
            <a:prstGeom prst="rect">
              <a:avLst/>
            </a:prstGeom>
          </p:spPr>
          <p:txBody>
            <a:bodyPr lIns="0" tIns="0" rIns="0" bIns="0" rtlCol="0" anchor="t">
              <a:spAutoFit/>
            </a:bodyPr>
            <a:lstStyle/>
            <a:p>
              <a:pPr algn="l">
                <a:lnSpc>
                  <a:spcPts val="3240"/>
                </a:lnSpc>
              </a:pPr>
              <a:r>
                <a:rPr lang="en-US" sz="2700" spc="-107">
                  <a:solidFill>
                    <a:srgbClr val="08294D"/>
                  </a:solidFill>
                  <a:latin typeface="Open Sans Bold"/>
                </a:rPr>
                <a:t>Additional bodies TBC:</a:t>
              </a:r>
            </a:p>
            <a:p>
              <a:pPr algn="l">
                <a:lnSpc>
                  <a:spcPts val="3240"/>
                </a:lnSpc>
              </a:pPr>
              <a:r>
                <a:rPr lang="en-US" sz="2700" spc="-107">
                  <a:solidFill>
                    <a:srgbClr val="08294D"/>
                  </a:solidFill>
                  <a:latin typeface="Open Sans"/>
                </a:rPr>
                <a:t>Qualifications Wales </a:t>
              </a:r>
            </a:p>
            <a:p>
              <a:pPr algn="l">
                <a:lnSpc>
                  <a:spcPts val="3240"/>
                </a:lnSpc>
              </a:pPr>
              <a:r>
                <a:rPr lang="en-US" sz="2700" spc="-107">
                  <a:solidFill>
                    <a:srgbClr val="08294D"/>
                  </a:solidFill>
                  <a:latin typeface="Open Sans"/>
                </a:rPr>
                <a:t>Social Care Wales</a:t>
              </a:r>
            </a:p>
          </p:txBody>
        </p:sp>
        <p:sp>
          <p:nvSpPr>
            <p:cNvPr id="13" name="TextBox 13"/>
            <p:cNvSpPr txBox="1"/>
            <p:nvPr/>
          </p:nvSpPr>
          <p:spPr>
            <a:xfrm>
              <a:off x="6028217" y="8770761"/>
              <a:ext cx="6231565" cy="1718578"/>
            </a:xfrm>
            <a:prstGeom prst="rect">
              <a:avLst/>
            </a:prstGeom>
          </p:spPr>
          <p:txBody>
            <a:bodyPr lIns="0" tIns="0" rIns="0" bIns="0" rtlCol="0" anchor="t">
              <a:spAutoFit/>
            </a:bodyPr>
            <a:lstStyle/>
            <a:p>
              <a:pPr algn="l">
                <a:lnSpc>
                  <a:spcPts val="3240"/>
                </a:lnSpc>
              </a:pPr>
              <a:r>
                <a:rPr lang="en-US" sz="2700" spc="-107">
                  <a:solidFill>
                    <a:srgbClr val="08294D"/>
                  </a:solidFill>
                  <a:latin typeface="Open Sans"/>
                </a:rPr>
                <a:t>Health Education &amp; Improvement Wales</a:t>
              </a:r>
            </a:p>
            <a:p>
              <a:pPr algn="l">
                <a:lnSpc>
                  <a:spcPts val="3240"/>
                </a:lnSpc>
              </a:pPr>
              <a:r>
                <a:rPr lang="en-US" sz="2700" spc="-107">
                  <a:solidFill>
                    <a:srgbClr val="08294D"/>
                  </a:solidFill>
                  <a:latin typeface="Open Sans"/>
                </a:rPr>
                <a:t>Welsh Revenue Authority</a:t>
              </a:r>
            </a:p>
            <a:p>
              <a:pPr algn="l">
                <a:lnSpc>
                  <a:spcPts val="3240"/>
                </a:lnSpc>
              </a:pPr>
              <a:r>
                <a:rPr lang="en-US" sz="2700" spc="-107">
                  <a:solidFill>
                    <a:srgbClr val="08294D"/>
                  </a:solidFill>
                  <a:latin typeface="Open Sans"/>
                </a:rPr>
                <a:t>Digital Health &amp; Care Wales</a:t>
              </a:r>
            </a:p>
            <a:p>
              <a:pPr algn="l">
                <a:lnSpc>
                  <a:spcPts val="3240"/>
                </a:lnSpc>
              </a:pPr>
              <a:endParaRPr lang="en-US" sz="2700" spc="-107">
                <a:solidFill>
                  <a:srgbClr val="08294D"/>
                </a:solidFill>
                <a:latin typeface="Open Sans"/>
              </a:endParaRPr>
            </a:p>
          </p:txBody>
        </p:sp>
        <p:sp>
          <p:nvSpPr>
            <p:cNvPr id="14" name="TextBox 14"/>
            <p:cNvSpPr txBox="1"/>
            <p:nvPr/>
          </p:nvSpPr>
          <p:spPr>
            <a:xfrm>
              <a:off x="12449188" y="8770761"/>
              <a:ext cx="6231565" cy="2134077"/>
            </a:xfrm>
            <a:prstGeom prst="rect">
              <a:avLst/>
            </a:prstGeom>
          </p:spPr>
          <p:txBody>
            <a:bodyPr lIns="0" tIns="0" rIns="0" bIns="0" rtlCol="0" anchor="t">
              <a:spAutoFit/>
            </a:bodyPr>
            <a:lstStyle/>
            <a:p>
              <a:pPr algn="l">
                <a:lnSpc>
                  <a:spcPts val="3240"/>
                </a:lnSpc>
              </a:pPr>
              <a:r>
                <a:rPr lang="en-US" sz="2700" spc="-107">
                  <a:solidFill>
                    <a:srgbClr val="08294D"/>
                  </a:solidFill>
                  <a:latin typeface="Open Sans"/>
                </a:rPr>
                <a:t>Transport for Wales</a:t>
              </a:r>
            </a:p>
            <a:p>
              <a:pPr algn="l">
                <a:lnSpc>
                  <a:spcPts val="3240"/>
                </a:lnSpc>
              </a:pPr>
              <a:r>
                <a:rPr lang="en-US" sz="2700" spc="-107">
                  <a:solidFill>
                    <a:srgbClr val="08294D"/>
                  </a:solidFill>
                  <a:latin typeface="Open Sans"/>
                </a:rPr>
                <a:t>Centre for Digital Public Services</a:t>
              </a:r>
            </a:p>
            <a:p>
              <a:pPr algn="l">
                <a:lnSpc>
                  <a:spcPts val="3240"/>
                </a:lnSpc>
              </a:pPr>
              <a:r>
                <a:rPr lang="en-US" sz="2700" spc="-107">
                  <a:solidFill>
                    <a:srgbClr val="08294D"/>
                  </a:solidFill>
                  <a:latin typeface="Open Sans"/>
                </a:rPr>
                <a:t>Wales Ambulance Service Trust</a:t>
              </a:r>
            </a:p>
            <a:p>
              <a:pPr algn="l">
                <a:lnSpc>
                  <a:spcPts val="3240"/>
                </a:lnSpc>
              </a:pPr>
              <a:endParaRPr lang="en-US" sz="2700" spc="-107">
                <a:solidFill>
                  <a:srgbClr val="08294D"/>
                </a:solidFill>
                <a:latin typeface="Open Sans"/>
              </a:endParaRPr>
            </a:p>
            <a:p>
              <a:pPr algn="l">
                <a:lnSpc>
                  <a:spcPts val="3240"/>
                </a:lnSpc>
              </a:pPr>
              <a:endParaRPr lang="en-US" sz="2700" spc="-107">
                <a:solidFill>
                  <a:srgbClr val="08294D"/>
                </a:solidFill>
                <a:latin typeface="Open Sans"/>
              </a:endParaRPr>
            </a:p>
          </p:txBody>
        </p:sp>
        <p:sp>
          <p:nvSpPr>
            <p:cNvPr id="17" name="Freeform 10">
              <a:extLst>
                <a:ext uri="{FF2B5EF4-FFF2-40B4-BE49-F238E27FC236}">
                  <a16:creationId xmlns:a16="http://schemas.microsoft.com/office/drawing/2014/main" id="{FF9C4DD6-1705-5742-E160-7A242AB43F65}"/>
                </a:ext>
              </a:extLst>
            </p:cNvPr>
            <p:cNvSpPr/>
            <p:nvPr/>
          </p:nvSpPr>
          <p:spPr>
            <a:xfrm>
              <a:off x="3672479" y="3765280"/>
              <a:ext cx="1476131" cy="363400"/>
            </a:xfrm>
            <a:custGeom>
              <a:avLst/>
              <a:gdLst/>
              <a:ahLst/>
              <a:cxnLst/>
              <a:rect l="l" t="t" r="r" b="b"/>
              <a:pathLst>
                <a:path w="4245163" h="340689">
                  <a:moveTo>
                    <a:pt x="0" y="0"/>
                  </a:moveTo>
                  <a:lnTo>
                    <a:pt x="4245163" y="0"/>
                  </a:lnTo>
                  <a:lnTo>
                    <a:pt x="4245163" y="340689"/>
                  </a:lnTo>
                  <a:lnTo>
                    <a:pt x="0" y="340689"/>
                  </a:lnTo>
                  <a:close/>
                </a:path>
              </a:pathLst>
            </a:custGeom>
            <a:solidFill>
              <a:schemeClr val="tx2">
                <a:lumMod val="40000"/>
                <a:lumOff val="60000"/>
              </a:schemeClr>
            </a:solidFill>
          </p:spPr>
        </p:sp>
        <p:sp>
          <p:nvSpPr>
            <p:cNvPr id="19" name="TextBox 12">
              <a:extLst>
                <a:ext uri="{FF2B5EF4-FFF2-40B4-BE49-F238E27FC236}">
                  <a16:creationId xmlns:a16="http://schemas.microsoft.com/office/drawing/2014/main" id="{6A8214F5-3C66-F25B-023E-30A19E06B0A7}"/>
                </a:ext>
              </a:extLst>
            </p:cNvPr>
            <p:cNvSpPr txBox="1"/>
            <p:nvPr/>
          </p:nvSpPr>
          <p:spPr>
            <a:xfrm>
              <a:off x="3800621" y="3765209"/>
              <a:ext cx="607748" cy="410369"/>
            </a:xfrm>
            <a:prstGeom prst="rect">
              <a:avLst/>
            </a:prstGeom>
          </p:spPr>
          <p:txBody>
            <a:bodyPr wrap="square" lIns="0" tIns="0" rIns="0" bIns="0" rtlCol="0" anchor="t">
              <a:spAutoFit/>
            </a:bodyPr>
            <a:lstStyle/>
            <a:p>
              <a:pPr algn="l">
                <a:lnSpc>
                  <a:spcPts val="3240"/>
                </a:lnSpc>
              </a:pPr>
              <a:r>
                <a:rPr lang="en-US" sz="2700" spc="-107">
                  <a:solidFill>
                    <a:srgbClr val="08294D"/>
                  </a:solidFill>
                  <a:latin typeface="Open Sans Bold"/>
                </a:rPr>
                <a:t>(22)</a:t>
              </a:r>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group of people in a circle&#10;&#10;Description automatically generated">
            <a:extLst>
              <a:ext uri="{FF2B5EF4-FFF2-40B4-BE49-F238E27FC236}">
                <a16:creationId xmlns:a16="http://schemas.microsoft.com/office/drawing/2014/main" id="{5726E763-4301-1FEB-8919-709F8963BF95}"/>
              </a:ext>
            </a:extLst>
          </p:cNvPr>
          <p:cNvPicPr>
            <a:picLocks noChangeAspect="1"/>
          </p:cNvPicPr>
          <p:nvPr/>
        </p:nvPicPr>
        <p:blipFill>
          <a:blip r:embed="rId3"/>
          <a:stretch>
            <a:fillRect/>
          </a:stretch>
        </p:blipFill>
        <p:spPr>
          <a:xfrm>
            <a:off x="-216440" y="1881185"/>
            <a:ext cx="6707221" cy="6658385"/>
          </a:xfrm>
          <a:prstGeom prst="rect">
            <a:avLst/>
          </a:prstGeom>
        </p:spPr>
      </p:pic>
      <p:grpSp>
        <p:nvGrpSpPr>
          <p:cNvPr id="6" name="Group 4">
            <a:extLst>
              <a:ext uri="{FF2B5EF4-FFF2-40B4-BE49-F238E27FC236}">
                <a16:creationId xmlns:a16="http://schemas.microsoft.com/office/drawing/2014/main" id="{3CC19B4F-7FF8-991A-1D6F-C9E2B33B362D}"/>
              </a:ext>
            </a:extLst>
          </p:cNvPr>
          <p:cNvGrpSpPr/>
          <p:nvPr/>
        </p:nvGrpSpPr>
        <p:grpSpPr>
          <a:xfrm>
            <a:off x="207" y="0"/>
            <a:ext cx="18288000" cy="366713"/>
            <a:chOff x="0" y="0"/>
            <a:chExt cx="24384000" cy="488950"/>
          </a:xfrm>
        </p:grpSpPr>
        <p:sp>
          <p:nvSpPr>
            <p:cNvPr id="5" name="Freeform 5">
              <a:extLst>
                <a:ext uri="{FF2B5EF4-FFF2-40B4-BE49-F238E27FC236}">
                  <a16:creationId xmlns:a16="http://schemas.microsoft.com/office/drawing/2014/main" id="{0FD46C12-E5E8-0B06-88FA-463D2C0BD2B0}"/>
                </a:ext>
              </a:extLst>
            </p:cNvPr>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8" name="Freeform 6">
            <a:extLst>
              <a:ext uri="{FF2B5EF4-FFF2-40B4-BE49-F238E27FC236}">
                <a16:creationId xmlns:a16="http://schemas.microsoft.com/office/drawing/2014/main" id="{930CD0A8-4819-BF33-9ABD-2806F621EF27}"/>
              </a:ext>
            </a:extLst>
          </p:cNvPr>
          <p:cNvSpPr/>
          <p:nvPr/>
        </p:nvSpPr>
        <p:spPr>
          <a:xfrm>
            <a:off x="876505" y="87840"/>
            <a:ext cx="4248150" cy="733346"/>
          </a:xfrm>
          <a:custGeom>
            <a:avLst/>
            <a:gdLst/>
            <a:ahLst/>
            <a:cxnLst/>
            <a:rect l="l" t="t" r="r" b="b"/>
            <a:pathLst>
              <a:path w="4248150" h="733346">
                <a:moveTo>
                  <a:pt x="0" y="0"/>
                </a:moveTo>
                <a:lnTo>
                  <a:pt x="4248151" y="0"/>
                </a:lnTo>
                <a:lnTo>
                  <a:pt x="4248151" y="733346"/>
                </a:lnTo>
                <a:lnTo>
                  <a:pt x="0" y="733346"/>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0" name="TextBox 2">
            <a:extLst>
              <a:ext uri="{FF2B5EF4-FFF2-40B4-BE49-F238E27FC236}">
                <a16:creationId xmlns:a16="http://schemas.microsoft.com/office/drawing/2014/main" id="{C8AF8E45-6037-BEB5-A6CA-BE8A268C9827}"/>
              </a:ext>
            </a:extLst>
          </p:cNvPr>
          <p:cNvSpPr txBox="1"/>
          <p:nvPr/>
        </p:nvSpPr>
        <p:spPr>
          <a:xfrm>
            <a:off x="5794704" y="583805"/>
            <a:ext cx="12113452" cy="2598147"/>
          </a:xfrm>
          <a:prstGeom prst="rect">
            <a:avLst/>
          </a:prstGeom>
        </p:spPr>
        <p:txBody>
          <a:bodyPr wrap="square" lIns="0" tIns="0" rIns="0" bIns="0" rtlCol="0" anchor="t">
            <a:spAutoFit/>
          </a:bodyPr>
          <a:lstStyle/>
          <a:p>
            <a:pPr>
              <a:lnSpc>
                <a:spcPts val="10636"/>
              </a:lnSpc>
            </a:pPr>
            <a:r>
              <a:rPr lang="en-US" sz="5700" err="1">
                <a:solidFill>
                  <a:srgbClr val="0E6CDD"/>
                </a:solidFill>
                <a:latin typeface="Segoe UI"/>
                <a:cs typeface="Segoe UI"/>
              </a:rPr>
              <a:t>Byrddau</a:t>
            </a:r>
            <a:r>
              <a:rPr lang="en-US" sz="5700">
                <a:solidFill>
                  <a:srgbClr val="0E6CDD"/>
                </a:solidFill>
                <a:latin typeface="Segoe UI"/>
                <a:cs typeface="Segoe UI"/>
              </a:rPr>
              <a:t> </a:t>
            </a:r>
            <a:r>
              <a:rPr lang="en-US" sz="5700" err="1">
                <a:solidFill>
                  <a:srgbClr val="0E6CDD"/>
                </a:solidFill>
                <a:latin typeface="Segoe UI"/>
                <a:cs typeface="Segoe UI"/>
              </a:rPr>
              <a:t>Gwasanaethau</a:t>
            </a:r>
            <a:r>
              <a:rPr lang="en-US" sz="5700">
                <a:solidFill>
                  <a:srgbClr val="0E6CDD"/>
                </a:solidFill>
                <a:latin typeface="Segoe UI"/>
                <a:cs typeface="Segoe UI"/>
              </a:rPr>
              <a:t> </a:t>
            </a:r>
            <a:r>
              <a:rPr lang="en-US" sz="5700" err="1">
                <a:solidFill>
                  <a:srgbClr val="0E6CDD"/>
                </a:solidFill>
                <a:latin typeface="Segoe UI"/>
                <a:cs typeface="Segoe UI"/>
              </a:rPr>
              <a:t>Cyhoeddus</a:t>
            </a:r>
            <a:endParaRPr lang="en-US" sz="5700" err="1">
              <a:solidFill>
                <a:srgbClr val="0E6CDD"/>
              </a:solidFill>
              <a:latin typeface="Messina Sans 2"/>
              <a:cs typeface="Calibri"/>
            </a:endParaRPr>
          </a:p>
          <a:p>
            <a:pPr>
              <a:lnSpc>
                <a:spcPts val="10636"/>
              </a:lnSpc>
            </a:pPr>
            <a:r>
              <a:rPr lang="en-US" sz="5700">
                <a:solidFill>
                  <a:srgbClr val="002060"/>
                </a:solidFill>
                <a:latin typeface="Messina Sans 2"/>
                <a:cs typeface="Segoe UI"/>
              </a:rPr>
              <a:t>Public Services Boards</a:t>
            </a:r>
            <a:endParaRPr lang="en-US" sz="5700">
              <a:solidFill>
                <a:srgbClr val="0E6CDD"/>
              </a:solidFill>
              <a:latin typeface="Messina Sans 2"/>
              <a:cs typeface="Calibri"/>
            </a:endParaRPr>
          </a:p>
        </p:txBody>
      </p:sp>
      <p:sp>
        <p:nvSpPr>
          <p:cNvPr id="11" name="TextBox 10">
            <a:extLst>
              <a:ext uri="{FF2B5EF4-FFF2-40B4-BE49-F238E27FC236}">
                <a16:creationId xmlns:a16="http://schemas.microsoft.com/office/drawing/2014/main" id="{8CB0D5CB-9CF7-C9C3-E63D-3052B1F1B39B}"/>
              </a:ext>
            </a:extLst>
          </p:cNvPr>
          <p:cNvSpPr txBox="1"/>
          <p:nvPr/>
        </p:nvSpPr>
        <p:spPr>
          <a:xfrm>
            <a:off x="6201382" y="4304489"/>
            <a:ext cx="1084633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4400" err="1">
                <a:solidFill>
                  <a:srgbClr val="002060"/>
                </a:solidFill>
                <a:cs typeface="Calibri"/>
              </a:rPr>
              <a:t>Assessiadau</a:t>
            </a:r>
            <a:r>
              <a:rPr lang="en-GB" sz="4400">
                <a:solidFill>
                  <a:srgbClr val="002060"/>
                </a:solidFill>
                <a:cs typeface="Calibri"/>
              </a:rPr>
              <a:t> </a:t>
            </a:r>
            <a:r>
              <a:rPr lang="en-GB" sz="4400" err="1">
                <a:solidFill>
                  <a:srgbClr val="002060"/>
                </a:solidFill>
                <a:cs typeface="Calibri"/>
              </a:rPr>
              <a:t>llesiant</a:t>
            </a:r>
            <a:r>
              <a:rPr lang="en-GB" sz="4400">
                <a:solidFill>
                  <a:srgbClr val="002060"/>
                </a:solidFill>
                <a:cs typeface="Calibri"/>
              </a:rPr>
              <a:t> / Well-being assessments</a:t>
            </a:r>
          </a:p>
          <a:p>
            <a:pPr marL="285750" indent="-285750">
              <a:buFont typeface="Arial"/>
              <a:buChar char="•"/>
            </a:pPr>
            <a:r>
              <a:rPr lang="en-GB" sz="4400" err="1">
                <a:solidFill>
                  <a:srgbClr val="002060"/>
                </a:solidFill>
                <a:cs typeface="Calibri"/>
              </a:rPr>
              <a:t>Cynlluniau</a:t>
            </a:r>
            <a:r>
              <a:rPr lang="en-GB" sz="4400">
                <a:solidFill>
                  <a:srgbClr val="002060"/>
                </a:solidFill>
                <a:cs typeface="Calibri"/>
              </a:rPr>
              <a:t> </a:t>
            </a:r>
            <a:r>
              <a:rPr lang="en-GB" sz="4400" err="1">
                <a:solidFill>
                  <a:srgbClr val="002060"/>
                </a:solidFill>
                <a:cs typeface="Calibri"/>
              </a:rPr>
              <a:t>llesiant</a:t>
            </a:r>
            <a:r>
              <a:rPr lang="en-GB" sz="4400">
                <a:solidFill>
                  <a:srgbClr val="002060"/>
                </a:solidFill>
                <a:cs typeface="Calibri"/>
              </a:rPr>
              <a:t> / Well-being plans</a:t>
            </a:r>
          </a:p>
          <a:p>
            <a:pPr marL="285750" indent="-285750">
              <a:buFont typeface="Arial"/>
              <a:buChar char="•"/>
            </a:pPr>
            <a:r>
              <a:rPr lang="en-GB" sz="4400" err="1">
                <a:solidFill>
                  <a:srgbClr val="002060"/>
                </a:solidFill>
                <a:cs typeface="Calibri"/>
              </a:rPr>
              <a:t>Cydweithio</a:t>
            </a:r>
            <a:r>
              <a:rPr lang="en-GB" sz="4400">
                <a:solidFill>
                  <a:srgbClr val="002060"/>
                </a:solidFill>
                <a:cs typeface="Calibri"/>
              </a:rPr>
              <a:t> / Collaboration</a:t>
            </a:r>
          </a:p>
          <a:p>
            <a:pPr marL="285750" indent="-285750">
              <a:buFont typeface="Arial"/>
              <a:buChar char="•"/>
            </a:pPr>
            <a:r>
              <a:rPr lang="en-GB" sz="4400" err="1">
                <a:solidFill>
                  <a:srgbClr val="002060"/>
                </a:solidFill>
                <a:cs typeface="Calibri"/>
              </a:rPr>
              <a:t>Aelodau</a:t>
            </a:r>
            <a:r>
              <a:rPr lang="en-GB" sz="4400">
                <a:solidFill>
                  <a:srgbClr val="002060"/>
                </a:solidFill>
                <a:cs typeface="Calibri"/>
              </a:rPr>
              <a:t> / Membership </a:t>
            </a:r>
          </a:p>
          <a:p>
            <a:pPr marL="285750" indent="-285750">
              <a:buFont typeface="Arial"/>
              <a:buChar char="•"/>
            </a:pPr>
            <a:r>
              <a:rPr lang="en-GB" sz="4400" err="1">
                <a:solidFill>
                  <a:srgbClr val="002060"/>
                </a:solidFill>
                <a:cs typeface="Calibri"/>
              </a:rPr>
              <a:t>Craffu</a:t>
            </a:r>
            <a:r>
              <a:rPr lang="en-GB" sz="4400">
                <a:solidFill>
                  <a:srgbClr val="002060"/>
                </a:solidFill>
                <a:cs typeface="Calibri"/>
              </a:rPr>
              <a:t> / Scrutiny</a:t>
            </a:r>
          </a:p>
          <a:p>
            <a:pPr marL="285750" indent="-285750">
              <a:buFont typeface="Arial"/>
              <a:buChar char="•"/>
            </a:pPr>
            <a:r>
              <a:rPr lang="en-GB" sz="4400" err="1">
                <a:solidFill>
                  <a:srgbClr val="002060"/>
                </a:solidFill>
                <a:cs typeface="Calibri"/>
              </a:rPr>
              <a:t>Potensial</a:t>
            </a:r>
            <a:r>
              <a:rPr lang="en-GB" sz="4400">
                <a:solidFill>
                  <a:srgbClr val="002060"/>
                </a:solidFill>
                <a:cs typeface="Calibri"/>
              </a:rPr>
              <a:t> / Potential</a:t>
            </a:r>
          </a:p>
        </p:txBody>
      </p:sp>
      <p:sp>
        <p:nvSpPr>
          <p:cNvPr id="13" name="Freeform 3">
            <a:extLst>
              <a:ext uri="{FF2B5EF4-FFF2-40B4-BE49-F238E27FC236}">
                <a16:creationId xmlns:a16="http://schemas.microsoft.com/office/drawing/2014/main" id="{9A74D2D4-6C54-5173-5938-A075B376E335}"/>
              </a:ext>
            </a:extLst>
          </p:cNvPr>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5" cstate="print">
              <a:extLst>
                <a:ext uri="{28A0092B-C50C-407E-A947-70E740481C1C}">
                  <a14:useLocalDpi xmlns:a14="http://schemas.microsoft.com/office/drawing/2010/main" val="0"/>
                </a:ext>
              </a:extLst>
            </a:blip>
            <a:stretch>
              <a:fillRect/>
            </a:stretch>
          </a:blipFill>
        </p:spPr>
      </p:sp>
    </p:spTree>
    <p:extLst>
      <p:ext uri="{BB962C8B-B14F-4D97-AF65-F5344CB8AC3E}">
        <p14:creationId xmlns:p14="http://schemas.microsoft.com/office/powerpoint/2010/main" val="3567009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5494" y="922799"/>
            <a:ext cx="16956159" cy="9208452"/>
          </a:xfrm>
          <a:custGeom>
            <a:avLst/>
            <a:gdLst/>
            <a:ahLst/>
            <a:cxnLst/>
            <a:rect l="l" t="t" r="r" b="b"/>
            <a:pathLst>
              <a:path w="16956159" h="9208452">
                <a:moveTo>
                  <a:pt x="0" y="0"/>
                </a:moveTo>
                <a:lnTo>
                  <a:pt x="16956158" y="0"/>
                </a:lnTo>
                <a:lnTo>
                  <a:pt x="16956158" y="9208451"/>
                </a:lnTo>
                <a:lnTo>
                  <a:pt x="0" y="9208451"/>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grpSp>
        <p:nvGrpSpPr>
          <p:cNvPr id="3" name="Group 3"/>
          <p:cNvGrpSpPr/>
          <p:nvPr/>
        </p:nvGrpSpPr>
        <p:grpSpPr>
          <a:xfrm>
            <a:off x="0" y="0"/>
            <a:ext cx="18288000" cy="372718"/>
            <a:chOff x="0" y="0"/>
            <a:chExt cx="24384000" cy="496958"/>
          </a:xfrm>
        </p:grpSpPr>
        <p:sp>
          <p:nvSpPr>
            <p:cNvPr id="4" name="Freeform 4"/>
            <p:cNvSpPr/>
            <p:nvPr/>
          </p:nvSpPr>
          <p:spPr>
            <a:xfrm>
              <a:off x="0" y="0"/>
              <a:ext cx="24384000" cy="496951"/>
            </a:xfrm>
            <a:custGeom>
              <a:avLst/>
              <a:gdLst/>
              <a:ahLst/>
              <a:cxnLst/>
              <a:rect l="l" t="t" r="r" b="b"/>
              <a:pathLst>
                <a:path w="24384000" h="496951">
                  <a:moveTo>
                    <a:pt x="0" y="0"/>
                  </a:moveTo>
                  <a:lnTo>
                    <a:pt x="24384000" y="0"/>
                  </a:lnTo>
                  <a:lnTo>
                    <a:pt x="24384000" y="496951"/>
                  </a:lnTo>
                  <a:lnTo>
                    <a:pt x="0" y="496951"/>
                  </a:lnTo>
                  <a:close/>
                </a:path>
              </a:pathLst>
            </a:custGeom>
            <a:solidFill>
              <a:srgbClr val="0075C9"/>
            </a:solidFill>
          </p:spPr>
        </p:sp>
      </p:grpSp>
      <p:sp>
        <p:nvSpPr>
          <p:cNvPr id="5" name="TextBox 5"/>
          <p:cNvSpPr txBox="1"/>
          <p:nvPr/>
        </p:nvSpPr>
        <p:spPr>
          <a:xfrm>
            <a:off x="245608" y="407370"/>
            <a:ext cx="11654140" cy="552450"/>
          </a:xfrm>
          <a:prstGeom prst="rect">
            <a:avLst/>
          </a:prstGeom>
        </p:spPr>
        <p:txBody>
          <a:bodyPr lIns="0" tIns="0" rIns="0" bIns="0" rtlCol="0" anchor="t">
            <a:spAutoFit/>
          </a:bodyPr>
          <a:lstStyle/>
          <a:p>
            <a:pPr algn="l">
              <a:lnSpc>
                <a:spcPts val="4320"/>
              </a:lnSpc>
            </a:pPr>
            <a:r>
              <a:rPr lang="en-US" sz="3600" spc="-143">
                <a:solidFill>
                  <a:srgbClr val="08294D"/>
                </a:solidFill>
                <a:latin typeface="Messina Sans 2"/>
              </a:rPr>
              <a:t>The Well-being for Future Generations Act Architecture</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4" name="Picture 5">
            <a:extLst>
              <a:ext uri="{FF2B5EF4-FFF2-40B4-BE49-F238E27FC236}">
                <a16:creationId xmlns:a16="http://schemas.microsoft.com/office/drawing/2014/main" id="{DDC4195A-0DB4-4D24-D560-F9303A8D4D50}"/>
              </a:ext>
            </a:extLst>
          </p:cNvPr>
          <p:cNvPicPr>
            <a:picLocks noChangeAspect="1"/>
          </p:cNvPicPr>
          <p:nvPr/>
        </p:nvPicPr>
        <p:blipFill rotWithShape="1">
          <a:blip r:embed="rId3"/>
          <a:srcRect r="6135"/>
          <a:stretch/>
        </p:blipFill>
        <p:spPr>
          <a:xfrm>
            <a:off x="11046117" y="-27"/>
            <a:ext cx="7241883" cy="10286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descr="A person with long hair&#10;&#10;Description automatically generated with low confidence">
            <a:extLst>
              <a:ext uri="{FF2B5EF4-FFF2-40B4-BE49-F238E27FC236}">
                <a16:creationId xmlns:a16="http://schemas.microsoft.com/office/drawing/2014/main" id="{A752D5F4-31A4-4CDF-B1B5-DE48667728E2}"/>
              </a:ext>
            </a:extLst>
          </p:cNvPr>
          <p:cNvPicPr>
            <a:picLocks noChangeAspect="1"/>
          </p:cNvPicPr>
          <p:nvPr/>
        </p:nvPicPr>
        <p:blipFill rotWithShape="1">
          <a:blip r:embed="rId4">
            <a:extLst>
              <a:ext uri="{28A0092B-C50C-407E-A947-70E740481C1C}">
                <a14:useLocalDpi xmlns:a14="http://schemas.microsoft.com/office/drawing/2010/main" val="0"/>
              </a:ext>
            </a:extLst>
          </a:blip>
          <a:srcRect l="26456" r="25205" b="-2"/>
          <a:stretch/>
        </p:blipFill>
        <p:spPr>
          <a:xfrm>
            <a:off x="4679040" y="28"/>
            <a:ext cx="7449435" cy="10286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9" name="Freeform: Shape 18">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918723" cy="10287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useBgFill="1">
        <p:nvSpPr>
          <p:cNvPr id="21" name="Freeform: Shape 20">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05005" cy="10287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5AD793C-734D-4DCC-94BF-D435418E6B25}"/>
              </a:ext>
            </a:extLst>
          </p:cNvPr>
          <p:cNvSpPr>
            <a:spLocks noGrp="1"/>
          </p:cNvSpPr>
          <p:nvPr>
            <p:ph type="title"/>
          </p:nvPr>
        </p:nvSpPr>
        <p:spPr>
          <a:xfrm>
            <a:off x="672084" y="1021558"/>
            <a:ext cx="4206756" cy="1988345"/>
          </a:xfrm>
        </p:spPr>
        <p:txBody>
          <a:bodyPr anchor="ctr">
            <a:normAutofit/>
          </a:bodyPr>
          <a:lstStyle/>
          <a:p>
            <a:pPr algn="ctr"/>
            <a:r>
              <a:rPr lang="en-GB" sz="4200" err="1">
                <a:solidFill>
                  <a:srgbClr val="002060"/>
                </a:solidFill>
                <a:latin typeface="Calibri"/>
                <a:cs typeface="Calibri"/>
              </a:rPr>
              <a:t>Comisiynydd</a:t>
            </a:r>
            <a:r>
              <a:rPr lang="en-GB" sz="4200">
                <a:solidFill>
                  <a:srgbClr val="002060"/>
                </a:solidFill>
                <a:latin typeface="Calibri"/>
                <a:cs typeface="Calibri"/>
              </a:rPr>
              <a:t> </a:t>
            </a:r>
            <a:r>
              <a:rPr lang="en-GB" sz="4200" err="1">
                <a:solidFill>
                  <a:srgbClr val="002060"/>
                </a:solidFill>
                <a:latin typeface="Calibri"/>
                <a:cs typeface="Calibri"/>
              </a:rPr>
              <a:t>Cenedlaethau’r</a:t>
            </a:r>
            <a:r>
              <a:rPr lang="en-GB" sz="4200">
                <a:solidFill>
                  <a:srgbClr val="002060"/>
                </a:solidFill>
                <a:latin typeface="Calibri"/>
                <a:cs typeface="Calibri"/>
              </a:rPr>
              <a:t> </a:t>
            </a:r>
            <a:br>
              <a:rPr lang="en-GB" sz="4200">
                <a:solidFill>
                  <a:srgbClr val="002060"/>
                </a:solidFill>
                <a:latin typeface="Calibri"/>
              </a:rPr>
            </a:br>
            <a:r>
              <a:rPr lang="en-GB" sz="4200" err="1">
                <a:solidFill>
                  <a:srgbClr val="002060"/>
                </a:solidFill>
                <a:latin typeface="Calibri"/>
                <a:cs typeface="Calibri"/>
              </a:rPr>
              <a:t>Dyfodol</a:t>
            </a:r>
            <a:r>
              <a:rPr lang="en-GB" sz="4200">
                <a:solidFill>
                  <a:srgbClr val="002060"/>
                </a:solidFill>
                <a:latin typeface="Calibri"/>
                <a:cs typeface="Calibri"/>
              </a:rPr>
              <a:t> Cymru</a:t>
            </a:r>
            <a:endParaRPr lang="en-US"/>
          </a:p>
        </p:txBody>
      </p:sp>
      <p:sp>
        <p:nvSpPr>
          <p:cNvPr id="23" name="Rectangle 22">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5301"/>
            <a:ext cx="192024" cy="980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prstClr val="white"/>
              </a:solidFill>
              <a:latin typeface="Calibri" panose="020F0502020204030204"/>
            </a:endParaRPr>
          </a:p>
        </p:txBody>
      </p:sp>
      <p:sp>
        <p:nvSpPr>
          <p:cNvPr id="25" name="Rectangle 24">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368" y="3134912"/>
            <a:ext cx="42519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805D076-B0BF-477D-8A89-713A672DA6ED}"/>
              </a:ext>
            </a:extLst>
          </p:cNvPr>
          <p:cNvSpPr>
            <a:spLocks noGrp="1"/>
          </p:cNvSpPr>
          <p:nvPr>
            <p:ph idx="1"/>
          </p:nvPr>
        </p:nvSpPr>
        <p:spPr>
          <a:xfrm>
            <a:off x="672084" y="3387257"/>
            <a:ext cx="4206756" cy="5878188"/>
          </a:xfrm>
        </p:spPr>
        <p:txBody>
          <a:bodyPr vert="horz" lIns="137160" tIns="68580" rIns="137160" bIns="68580" rtlCol="0" anchor="t">
            <a:normAutofit/>
          </a:bodyPr>
          <a:lstStyle/>
          <a:p>
            <a:pPr marL="0" indent="0" algn="ctr">
              <a:buNone/>
            </a:pPr>
            <a:r>
              <a:rPr lang="en-GB">
                <a:solidFill>
                  <a:srgbClr val="002060"/>
                </a:solidFill>
                <a:cs typeface="Calibri"/>
              </a:rPr>
              <a:t>Future Generations Commissioner for Wales</a:t>
            </a:r>
            <a:endParaRPr lang="en-US"/>
          </a:p>
        </p:txBody>
      </p:sp>
      <p:sp>
        <p:nvSpPr>
          <p:cNvPr id="6" name="TextBox 5">
            <a:extLst>
              <a:ext uri="{FF2B5EF4-FFF2-40B4-BE49-F238E27FC236}">
                <a16:creationId xmlns:a16="http://schemas.microsoft.com/office/drawing/2014/main" id="{4E546B0D-380D-83C3-213E-7BFF41B2709D}"/>
              </a:ext>
            </a:extLst>
          </p:cNvPr>
          <p:cNvSpPr txBox="1"/>
          <p:nvPr/>
        </p:nvSpPr>
        <p:spPr>
          <a:xfrm>
            <a:off x="765980" y="6438330"/>
            <a:ext cx="4114800" cy="2108269"/>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a:r>
              <a:rPr lang="en-GB" sz="3200" b="1" i="1">
                <a:solidFill>
                  <a:srgbClr val="00B0F0"/>
                </a:solidFill>
              </a:rPr>
              <a:t>'To act as a guardian of the ability of future generations to meet their needs'</a:t>
            </a:r>
            <a:endParaRPr lang="en-GB" sz="3200">
              <a:cs typeface="Calibri"/>
            </a:endParaRPr>
          </a:p>
        </p:txBody>
      </p:sp>
    </p:spTree>
    <p:extLst>
      <p:ext uri="{BB962C8B-B14F-4D97-AF65-F5344CB8AC3E}">
        <p14:creationId xmlns:p14="http://schemas.microsoft.com/office/powerpoint/2010/main" val="3915567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64651B92-48F5-5687-4ED9-D2E08927D849}"/>
              </a:ext>
            </a:extLst>
          </p:cNvPr>
          <p:cNvSpPr txBox="1"/>
          <p:nvPr/>
        </p:nvSpPr>
        <p:spPr>
          <a:xfrm>
            <a:off x="321468" y="392906"/>
            <a:ext cx="10519170" cy="692497"/>
          </a:xfrm>
          <a:prstGeom prst="rect">
            <a:avLst/>
          </a:prstGeom>
          <a:noFill/>
        </p:spPr>
        <p:txBody>
          <a:bodyPr rot="0" spcFirstLastPara="0" vert="horz" wrap="square" lIns="137160" tIns="68580" rIns="137160" bIns="6858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b="1" i="1" err="1">
                <a:solidFill>
                  <a:srgbClr val="0070C0"/>
                </a:solidFill>
                <a:cs typeface="Calibri"/>
              </a:rPr>
              <a:t>Dyletswydd</a:t>
            </a:r>
            <a:r>
              <a:rPr lang="en-GB" sz="3600" b="1" i="1">
                <a:solidFill>
                  <a:srgbClr val="0070C0"/>
                </a:solidFill>
                <a:cs typeface="Calibri"/>
              </a:rPr>
              <a:t> &amp; </a:t>
            </a:r>
            <a:r>
              <a:rPr lang="en-GB" sz="3600" b="1" i="1" err="1">
                <a:solidFill>
                  <a:srgbClr val="0070C0"/>
                </a:solidFill>
                <a:cs typeface="Calibri"/>
              </a:rPr>
              <a:t>pwer</a:t>
            </a:r>
            <a:r>
              <a:rPr lang="en-GB" sz="3600" b="1" i="1">
                <a:solidFill>
                  <a:srgbClr val="0070C0"/>
                </a:solidFill>
                <a:cs typeface="Calibri"/>
              </a:rPr>
              <a:t> y </a:t>
            </a:r>
            <a:r>
              <a:rPr lang="en-GB" sz="3600" b="1" i="1" err="1">
                <a:solidFill>
                  <a:srgbClr val="0070C0"/>
                </a:solidFill>
                <a:cs typeface="Calibri"/>
              </a:rPr>
              <a:t>Comisiynydd</a:t>
            </a:r>
            <a:r>
              <a:rPr lang="en-GB" sz="3600" b="1" i="1">
                <a:solidFill>
                  <a:srgbClr val="0070C0"/>
                </a:solidFill>
                <a:cs typeface="Calibri"/>
              </a:rPr>
              <a:t>:</a:t>
            </a:r>
          </a:p>
        </p:txBody>
      </p:sp>
      <p:pic>
        <p:nvPicPr>
          <p:cNvPr id="4" name="Picture 4" descr="A picture containing person, person&#10;&#10;Description automatically generated">
            <a:extLst>
              <a:ext uri="{FF2B5EF4-FFF2-40B4-BE49-F238E27FC236}">
                <a16:creationId xmlns:a16="http://schemas.microsoft.com/office/drawing/2014/main" id="{6820A851-D4EF-1B53-A0D5-07EA0441F0C9}"/>
              </a:ext>
            </a:extLst>
          </p:cNvPr>
          <p:cNvPicPr>
            <a:picLocks noChangeAspect="1"/>
          </p:cNvPicPr>
          <p:nvPr/>
        </p:nvPicPr>
        <p:blipFill>
          <a:blip r:embed="rId2"/>
          <a:stretch>
            <a:fillRect/>
          </a:stretch>
        </p:blipFill>
        <p:spPr>
          <a:xfrm>
            <a:off x="1300163" y="2317454"/>
            <a:ext cx="4114800" cy="3116063"/>
          </a:xfrm>
          <a:prstGeom prst="rect">
            <a:avLst/>
          </a:prstGeom>
        </p:spPr>
      </p:pic>
      <p:pic>
        <p:nvPicPr>
          <p:cNvPr id="5" name="Picture 5" descr="Diagram&#10;&#10;Description automatically generated">
            <a:extLst>
              <a:ext uri="{FF2B5EF4-FFF2-40B4-BE49-F238E27FC236}">
                <a16:creationId xmlns:a16="http://schemas.microsoft.com/office/drawing/2014/main" id="{4B1556D9-B0BC-4CBC-2642-EB46C64F7F3A}"/>
              </a:ext>
            </a:extLst>
          </p:cNvPr>
          <p:cNvPicPr>
            <a:picLocks noChangeAspect="1"/>
          </p:cNvPicPr>
          <p:nvPr/>
        </p:nvPicPr>
        <p:blipFill>
          <a:blip r:embed="rId3"/>
          <a:stretch>
            <a:fillRect/>
          </a:stretch>
        </p:blipFill>
        <p:spPr>
          <a:xfrm>
            <a:off x="657224" y="1351055"/>
            <a:ext cx="16982480" cy="9397614"/>
          </a:xfrm>
          <a:prstGeom prst="rect">
            <a:avLst/>
          </a:prstGeom>
        </p:spPr>
      </p:pic>
    </p:spTree>
    <p:extLst>
      <p:ext uri="{BB962C8B-B14F-4D97-AF65-F5344CB8AC3E}">
        <p14:creationId xmlns:p14="http://schemas.microsoft.com/office/powerpoint/2010/main" val="95609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a:extLst>
              <a:ext uri="{FF2B5EF4-FFF2-40B4-BE49-F238E27FC236}">
                <a16:creationId xmlns:a16="http://schemas.microsoft.com/office/drawing/2014/main" id="{B0F13179-E949-46B0-804B-FC20FC6AAEC1}"/>
              </a:ext>
            </a:extLst>
          </p:cNvPr>
          <p:cNvSpPr>
            <a:spLocks noChangeAspect="1" noChangeArrowheads="1"/>
          </p:cNvSpPr>
          <p:nvPr/>
        </p:nvSpPr>
        <p:spPr bwMode="auto">
          <a:xfrm>
            <a:off x="8693711" y="269126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en-GB" altLang="en-US" sz="2700">
              <a:latin typeface="Calibri" panose="020F0502020204030204" pitchFamily="34" charset="0"/>
            </a:endParaRPr>
          </a:p>
        </p:txBody>
      </p:sp>
      <p:sp>
        <p:nvSpPr>
          <p:cNvPr id="6" name="Rectangle 5">
            <a:extLst>
              <a:ext uri="{FF2B5EF4-FFF2-40B4-BE49-F238E27FC236}">
                <a16:creationId xmlns:a16="http://schemas.microsoft.com/office/drawing/2014/main" id="{B397CECA-CE2A-494C-A0B5-176A13DF4E6B}"/>
              </a:ext>
            </a:extLst>
          </p:cNvPr>
          <p:cNvSpPr/>
          <p:nvPr/>
        </p:nvSpPr>
        <p:spPr>
          <a:xfrm>
            <a:off x="0" y="-278607"/>
            <a:ext cx="18288000" cy="37385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00" name="TextBox 2">
            <a:extLst>
              <a:ext uri="{FF2B5EF4-FFF2-40B4-BE49-F238E27FC236}">
                <a16:creationId xmlns:a16="http://schemas.microsoft.com/office/drawing/2014/main" id="{224899D5-9861-44C1-B9B4-E26D657A68F6}"/>
              </a:ext>
            </a:extLst>
          </p:cNvPr>
          <p:cNvSpPr txBox="1">
            <a:spLocks noChangeArrowheads="1"/>
          </p:cNvSpPr>
          <p:nvPr/>
        </p:nvSpPr>
        <p:spPr bwMode="auto">
          <a:xfrm>
            <a:off x="597462" y="344467"/>
            <a:ext cx="16221075" cy="1538883"/>
          </a:xfrm>
          <a:prstGeom prst="rect">
            <a:avLst/>
          </a:prstGeom>
          <a:noFill/>
          <a:ln>
            <a:noFill/>
          </a:ln>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None/>
              <a:defRPr/>
            </a:pPr>
            <a:r>
              <a:rPr lang="en-GB" altLang="en-US" sz="4000" b="1" i="1">
                <a:solidFill>
                  <a:srgbClr val="0E6CDD"/>
                </a:solidFill>
                <a:latin typeface="Calibri"/>
                <a:cs typeface="Calibri"/>
              </a:rPr>
              <a:t>Future Generations Commissioner's powers/duties</a:t>
            </a:r>
            <a:br>
              <a:rPr lang="en-GB" altLang="en-US" sz="5400">
                <a:latin typeface="Messina Sans 2"/>
                <a:cs typeface="+mn-cs"/>
              </a:rPr>
            </a:br>
            <a:endParaRPr lang="fr-CA" altLang="en-US" sz="5400" i="1">
              <a:latin typeface="Messina Sans 2"/>
              <a:cs typeface="+mn-cs"/>
            </a:endParaRPr>
          </a:p>
        </p:txBody>
      </p:sp>
      <p:sp>
        <p:nvSpPr>
          <p:cNvPr id="2" name="Oval 1">
            <a:extLst>
              <a:ext uri="{FF2B5EF4-FFF2-40B4-BE49-F238E27FC236}">
                <a16:creationId xmlns:a16="http://schemas.microsoft.com/office/drawing/2014/main" id="{18285DBC-054B-591F-B68E-5AA02AE956F9}"/>
              </a:ext>
            </a:extLst>
          </p:cNvPr>
          <p:cNvSpPr/>
          <p:nvPr/>
        </p:nvSpPr>
        <p:spPr>
          <a:xfrm>
            <a:off x="616511" y="1474400"/>
            <a:ext cx="2819400" cy="2743200"/>
          </a:xfrm>
          <a:prstGeom prst="ellipse">
            <a:avLst/>
          </a:prstGeom>
          <a:ln w="76200">
            <a:solidFill>
              <a:srgbClr val="0E6CDD"/>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GB" altLang="en-US" sz="3200"/>
              <a:t> Advice and assistance on Act</a:t>
            </a:r>
          </a:p>
        </p:txBody>
      </p:sp>
      <p:sp>
        <p:nvSpPr>
          <p:cNvPr id="3" name="Oval 2">
            <a:extLst>
              <a:ext uri="{FF2B5EF4-FFF2-40B4-BE49-F238E27FC236}">
                <a16:creationId xmlns:a16="http://schemas.microsoft.com/office/drawing/2014/main" id="{447FA016-D6D1-46FF-B056-B3B8A1AB6F08}"/>
              </a:ext>
            </a:extLst>
          </p:cNvPr>
          <p:cNvSpPr/>
          <p:nvPr/>
        </p:nvSpPr>
        <p:spPr>
          <a:xfrm>
            <a:off x="3378761" y="1472067"/>
            <a:ext cx="2819400" cy="2743200"/>
          </a:xfrm>
          <a:prstGeom prst="ellipse">
            <a:avLst/>
          </a:prstGeom>
          <a:ln w="76200">
            <a:solidFill>
              <a:srgbClr val="B4E61A"/>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y-GB" sz="2801"/>
              <a:t>Encourage best practice and promote awareness</a:t>
            </a:r>
            <a:endParaRPr lang="en-GB" sz="2801"/>
          </a:p>
        </p:txBody>
      </p:sp>
      <p:sp>
        <p:nvSpPr>
          <p:cNvPr id="7" name="Oval 6">
            <a:extLst>
              <a:ext uri="{FF2B5EF4-FFF2-40B4-BE49-F238E27FC236}">
                <a16:creationId xmlns:a16="http://schemas.microsoft.com/office/drawing/2014/main" id="{FC9F0961-5486-61F2-2BA8-5DA4CB54463F}"/>
              </a:ext>
            </a:extLst>
          </p:cNvPr>
          <p:cNvSpPr/>
          <p:nvPr/>
        </p:nvSpPr>
        <p:spPr>
          <a:xfrm>
            <a:off x="8779436" y="1472067"/>
            <a:ext cx="2819400" cy="2743200"/>
          </a:xfrm>
          <a:prstGeom prst="ellipse">
            <a:avLst/>
          </a:prstGeom>
          <a:ln w="76200">
            <a:solidFill>
              <a:srgbClr val="FFDD1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y-GB" sz="3200"/>
              <a:t>Undertake research</a:t>
            </a:r>
            <a:endParaRPr lang="en-GB" sz="3200"/>
          </a:p>
        </p:txBody>
      </p:sp>
      <p:sp>
        <p:nvSpPr>
          <p:cNvPr id="8" name="Oval 7">
            <a:extLst>
              <a:ext uri="{FF2B5EF4-FFF2-40B4-BE49-F238E27FC236}">
                <a16:creationId xmlns:a16="http://schemas.microsoft.com/office/drawing/2014/main" id="{0E47272B-CAB8-489C-9874-99914EEB7DD3}"/>
              </a:ext>
            </a:extLst>
          </p:cNvPr>
          <p:cNvSpPr/>
          <p:nvPr/>
        </p:nvSpPr>
        <p:spPr>
          <a:xfrm>
            <a:off x="6007661" y="1474400"/>
            <a:ext cx="2819400" cy="2743200"/>
          </a:xfrm>
          <a:prstGeom prst="ellipse">
            <a:avLst/>
          </a:prstGeom>
          <a:ln w="76200">
            <a:solidFill>
              <a:srgbClr val="42D8F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cy-GB" sz="2400"/>
              <a:t>Monitor and assess progress </a:t>
            </a:r>
            <a:r>
              <a:rPr lang="cy-GB" sz="2400" err="1"/>
              <a:t>towards</a:t>
            </a:r>
            <a:r>
              <a:rPr lang="cy-GB" sz="2400"/>
              <a:t> well-</a:t>
            </a:r>
            <a:r>
              <a:rPr lang="cy-GB" sz="2400" err="1"/>
              <a:t>being</a:t>
            </a:r>
            <a:r>
              <a:rPr lang="cy-GB" sz="2400"/>
              <a:t> </a:t>
            </a:r>
            <a:r>
              <a:rPr lang="cy-GB" sz="2400" err="1"/>
              <a:t>objectives</a:t>
            </a:r>
            <a:r>
              <a:rPr lang="cy-GB" sz="2400"/>
              <a:t> </a:t>
            </a:r>
            <a:endParaRPr lang="cy-GB" sz="2400">
              <a:cs typeface="Calibri"/>
            </a:endParaRPr>
          </a:p>
        </p:txBody>
      </p:sp>
      <p:sp>
        <p:nvSpPr>
          <p:cNvPr id="9" name="Oval 8">
            <a:extLst>
              <a:ext uri="{FF2B5EF4-FFF2-40B4-BE49-F238E27FC236}">
                <a16:creationId xmlns:a16="http://schemas.microsoft.com/office/drawing/2014/main" id="{FC72D3F8-3774-BF2F-7550-971D7DD5EB64}"/>
              </a:ext>
            </a:extLst>
          </p:cNvPr>
          <p:cNvSpPr/>
          <p:nvPr/>
        </p:nvSpPr>
        <p:spPr>
          <a:xfrm>
            <a:off x="11536925" y="1472067"/>
            <a:ext cx="2819400" cy="2743200"/>
          </a:xfrm>
          <a:prstGeom prst="ellipse">
            <a:avLst/>
          </a:prstGeom>
          <a:ln w="76200">
            <a:solidFill>
              <a:srgbClr val="03E2B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y-GB" sz="2801"/>
              <a:t>Conduct reviews into application of the Act</a:t>
            </a:r>
            <a:endParaRPr lang="en-GB" sz="2801"/>
          </a:p>
        </p:txBody>
      </p:sp>
      <p:sp>
        <p:nvSpPr>
          <p:cNvPr id="11" name="Oval 10">
            <a:extLst>
              <a:ext uri="{FF2B5EF4-FFF2-40B4-BE49-F238E27FC236}">
                <a16:creationId xmlns:a16="http://schemas.microsoft.com/office/drawing/2014/main" id="{D4FB3E49-1EA2-C3F5-B67A-968DB8F19E08}"/>
              </a:ext>
            </a:extLst>
          </p:cNvPr>
          <p:cNvSpPr/>
          <p:nvPr/>
        </p:nvSpPr>
        <p:spPr>
          <a:xfrm>
            <a:off x="14308700" y="1472067"/>
            <a:ext cx="2819400" cy="2743200"/>
          </a:xfrm>
          <a:prstGeom prst="ellipse">
            <a:avLst/>
          </a:prstGeom>
          <a:ln w="76200">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y-GB" sz="2801"/>
              <a:t>Publish a Future Generations Report</a:t>
            </a:r>
            <a:endParaRPr lang="en-GB" sz="2801"/>
          </a:p>
        </p:txBody>
      </p:sp>
      <p:pic>
        <p:nvPicPr>
          <p:cNvPr id="12" name="Picture 11">
            <a:extLst>
              <a:ext uri="{FF2B5EF4-FFF2-40B4-BE49-F238E27FC236}">
                <a16:creationId xmlns:a16="http://schemas.microsoft.com/office/drawing/2014/main" id="{2836A337-B830-489C-0EBB-F56E5D5AA924}"/>
              </a:ext>
            </a:extLst>
          </p:cNvPr>
          <p:cNvPicPr>
            <a:picLocks noChangeAspect="1"/>
          </p:cNvPicPr>
          <p:nvPr/>
        </p:nvPicPr>
        <p:blipFill>
          <a:blip r:embed="rId3"/>
          <a:stretch>
            <a:fillRect/>
          </a:stretch>
        </p:blipFill>
        <p:spPr>
          <a:xfrm>
            <a:off x="8593256" y="4400996"/>
            <a:ext cx="2612240" cy="3573960"/>
          </a:xfrm>
          <a:prstGeom prst="rect">
            <a:avLst/>
          </a:prstGeom>
          <a:ln>
            <a:solidFill>
              <a:srgbClr val="0566DB"/>
            </a:solidFill>
          </a:ln>
        </p:spPr>
      </p:pic>
      <p:pic>
        <p:nvPicPr>
          <p:cNvPr id="13" name="Picture 12">
            <a:extLst>
              <a:ext uri="{FF2B5EF4-FFF2-40B4-BE49-F238E27FC236}">
                <a16:creationId xmlns:a16="http://schemas.microsoft.com/office/drawing/2014/main" id="{EA023657-4756-1BB9-76EE-4C1D172E7115}"/>
              </a:ext>
            </a:extLst>
          </p:cNvPr>
          <p:cNvPicPr>
            <a:picLocks noChangeAspect="1"/>
          </p:cNvPicPr>
          <p:nvPr/>
        </p:nvPicPr>
        <p:blipFill>
          <a:blip r:embed="rId4"/>
          <a:stretch>
            <a:fillRect/>
          </a:stretch>
        </p:blipFill>
        <p:spPr>
          <a:xfrm>
            <a:off x="4248377" y="6463256"/>
            <a:ext cx="4140251" cy="2687399"/>
          </a:xfrm>
          <a:prstGeom prst="rect">
            <a:avLst/>
          </a:prstGeom>
          <a:ln>
            <a:solidFill>
              <a:srgbClr val="0566DB"/>
            </a:solidFill>
          </a:ln>
        </p:spPr>
      </p:pic>
      <p:pic>
        <p:nvPicPr>
          <p:cNvPr id="14" name="Picture 13">
            <a:extLst>
              <a:ext uri="{FF2B5EF4-FFF2-40B4-BE49-F238E27FC236}">
                <a16:creationId xmlns:a16="http://schemas.microsoft.com/office/drawing/2014/main" id="{697CF961-012D-88C2-3601-F4F2DD35F0F6}"/>
              </a:ext>
            </a:extLst>
          </p:cNvPr>
          <p:cNvPicPr>
            <a:picLocks noChangeAspect="1"/>
          </p:cNvPicPr>
          <p:nvPr/>
        </p:nvPicPr>
        <p:blipFill>
          <a:blip r:embed="rId5"/>
          <a:stretch>
            <a:fillRect/>
          </a:stretch>
        </p:blipFill>
        <p:spPr>
          <a:xfrm>
            <a:off x="3878691" y="4445673"/>
            <a:ext cx="3576456" cy="2581551"/>
          </a:xfrm>
          <a:prstGeom prst="rect">
            <a:avLst/>
          </a:prstGeom>
          <a:ln>
            <a:solidFill>
              <a:srgbClr val="0566DB"/>
            </a:solidFill>
          </a:ln>
        </p:spPr>
      </p:pic>
      <p:pic>
        <p:nvPicPr>
          <p:cNvPr id="17" name="Picture 16">
            <a:extLst>
              <a:ext uri="{FF2B5EF4-FFF2-40B4-BE49-F238E27FC236}">
                <a16:creationId xmlns:a16="http://schemas.microsoft.com/office/drawing/2014/main" id="{7D9E6F1D-C73E-CD56-5E51-37CC2FE0B521}"/>
              </a:ext>
            </a:extLst>
          </p:cNvPr>
          <p:cNvPicPr>
            <a:picLocks noChangeAspect="1"/>
          </p:cNvPicPr>
          <p:nvPr/>
        </p:nvPicPr>
        <p:blipFill>
          <a:blip r:embed="rId6"/>
          <a:stretch>
            <a:fillRect/>
          </a:stretch>
        </p:blipFill>
        <p:spPr>
          <a:xfrm>
            <a:off x="212909" y="4366567"/>
            <a:ext cx="3125673" cy="2347097"/>
          </a:xfrm>
          <a:prstGeom prst="rect">
            <a:avLst/>
          </a:prstGeom>
        </p:spPr>
      </p:pic>
      <p:pic>
        <p:nvPicPr>
          <p:cNvPr id="21" name="Picture 20">
            <a:extLst>
              <a:ext uri="{FF2B5EF4-FFF2-40B4-BE49-F238E27FC236}">
                <a16:creationId xmlns:a16="http://schemas.microsoft.com/office/drawing/2014/main" id="{01F89461-FADB-4111-479C-2505FE103341}"/>
              </a:ext>
            </a:extLst>
          </p:cNvPr>
          <p:cNvPicPr>
            <a:picLocks noChangeAspect="1"/>
          </p:cNvPicPr>
          <p:nvPr/>
        </p:nvPicPr>
        <p:blipFill>
          <a:blip r:embed="rId7"/>
          <a:stretch>
            <a:fillRect/>
          </a:stretch>
        </p:blipFill>
        <p:spPr>
          <a:xfrm>
            <a:off x="9542347" y="5829302"/>
            <a:ext cx="2443079" cy="3463127"/>
          </a:xfrm>
          <a:prstGeom prst="rect">
            <a:avLst/>
          </a:prstGeom>
          <a:ln>
            <a:solidFill>
              <a:srgbClr val="0566DB"/>
            </a:solidFill>
          </a:ln>
        </p:spPr>
      </p:pic>
      <p:pic>
        <p:nvPicPr>
          <p:cNvPr id="23" name="Picture 22">
            <a:extLst>
              <a:ext uri="{FF2B5EF4-FFF2-40B4-BE49-F238E27FC236}">
                <a16:creationId xmlns:a16="http://schemas.microsoft.com/office/drawing/2014/main" id="{EF937556-B08D-314D-031C-36C66797BCE8}"/>
              </a:ext>
            </a:extLst>
          </p:cNvPr>
          <p:cNvPicPr>
            <a:picLocks noChangeAspect="1"/>
          </p:cNvPicPr>
          <p:nvPr/>
        </p:nvPicPr>
        <p:blipFill>
          <a:blip r:embed="rId8"/>
          <a:stretch>
            <a:fillRect/>
          </a:stretch>
        </p:blipFill>
        <p:spPr>
          <a:xfrm>
            <a:off x="212909" y="6136370"/>
            <a:ext cx="2990004" cy="2245223"/>
          </a:xfrm>
          <a:prstGeom prst="rect">
            <a:avLst/>
          </a:prstGeom>
        </p:spPr>
      </p:pic>
      <p:pic>
        <p:nvPicPr>
          <p:cNvPr id="25" name="Picture 24">
            <a:extLst>
              <a:ext uri="{FF2B5EF4-FFF2-40B4-BE49-F238E27FC236}">
                <a16:creationId xmlns:a16="http://schemas.microsoft.com/office/drawing/2014/main" id="{B20904E5-068A-9C7E-5B2B-C9D756B34DAC}"/>
              </a:ext>
            </a:extLst>
          </p:cNvPr>
          <p:cNvPicPr>
            <a:picLocks noChangeAspect="1"/>
          </p:cNvPicPr>
          <p:nvPr/>
        </p:nvPicPr>
        <p:blipFill>
          <a:blip r:embed="rId9"/>
          <a:stretch>
            <a:fillRect/>
          </a:stretch>
        </p:blipFill>
        <p:spPr>
          <a:xfrm>
            <a:off x="13649039" y="4509265"/>
            <a:ext cx="4483787" cy="2543501"/>
          </a:xfrm>
          <a:prstGeom prst="rect">
            <a:avLst/>
          </a:prstGeom>
        </p:spPr>
      </p:pic>
      <p:pic>
        <p:nvPicPr>
          <p:cNvPr id="18" name="Picture 17">
            <a:extLst>
              <a:ext uri="{FF2B5EF4-FFF2-40B4-BE49-F238E27FC236}">
                <a16:creationId xmlns:a16="http://schemas.microsoft.com/office/drawing/2014/main" id="{B4C96642-F0CA-D5FC-65B6-12A6050D4CEA}"/>
              </a:ext>
            </a:extLst>
          </p:cNvPr>
          <p:cNvPicPr>
            <a:picLocks noChangeAspect="1"/>
          </p:cNvPicPr>
          <p:nvPr/>
        </p:nvPicPr>
        <p:blipFill>
          <a:blip r:embed="rId10"/>
          <a:stretch>
            <a:fillRect/>
          </a:stretch>
        </p:blipFill>
        <p:spPr>
          <a:xfrm>
            <a:off x="320081" y="7806956"/>
            <a:ext cx="3035120" cy="2279099"/>
          </a:xfrm>
          <a:prstGeom prst="rect">
            <a:avLst/>
          </a:prstGeom>
        </p:spPr>
      </p:pic>
      <p:pic>
        <p:nvPicPr>
          <p:cNvPr id="26" name="Picture 2" descr="The Future Generations Report">
            <a:extLst>
              <a:ext uri="{FF2B5EF4-FFF2-40B4-BE49-F238E27FC236}">
                <a16:creationId xmlns:a16="http://schemas.microsoft.com/office/drawing/2014/main" id="{3414DC25-960D-F452-2406-2FAB6285916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446" t="16031" r="3830" b="3098"/>
          <a:stretch/>
        </p:blipFill>
        <p:spPr bwMode="auto">
          <a:xfrm>
            <a:off x="15890933" y="6136370"/>
            <a:ext cx="2246855" cy="30298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78AE544-9AE1-FF1E-BF36-2E6BD949DEFF}"/>
              </a:ext>
            </a:extLst>
          </p:cNvPr>
          <p:cNvPicPr>
            <a:picLocks noChangeAspect="1"/>
          </p:cNvPicPr>
          <p:nvPr/>
        </p:nvPicPr>
        <p:blipFill>
          <a:blip r:embed="rId12"/>
          <a:stretch>
            <a:fillRect/>
          </a:stretch>
        </p:blipFill>
        <p:spPr>
          <a:xfrm>
            <a:off x="11909215" y="4747739"/>
            <a:ext cx="2265314" cy="3227217"/>
          </a:xfrm>
          <a:prstGeom prst="rect">
            <a:avLst/>
          </a:prstGeom>
        </p:spPr>
      </p:pic>
    </p:spTree>
    <p:extLst>
      <p:ext uri="{BB962C8B-B14F-4D97-AF65-F5344CB8AC3E}">
        <p14:creationId xmlns:p14="http://schemas.microsoft.com/office/powerpoint/2010/main" val="187255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map of the united kingdom&#10;&#10;Description automatically generated">
            <a:extLst>
              <a:ext uri="{FF2B5EF4-FFF2-40B4-BE49-F238E27FC236}">
                <a16:creationId xmlns:a16="http://schemas.microsoft.com/office/drawing/2014/main" id="{E6B64B24-8DB3-E79F-3578-4A6F6DED8AA1}"/>
              </a:ext>
            </a:extLst>
          </p:cNvPr>
          <p:cNvPicPr>
            <a:picLocks noChangeAspect="1"/>
          </p:cNvPicPr>
          <p:nvPr/>
        </p:nvPicPr>
        <p:blipFill rotWithShape="1">
          <a:blip r:embed="rId2"/>
          <a:srcRect l="1333"/>
          <a:stretch/>
        </p:blipFill>
        <p:spPr>
          <a:xfrm>
            <a:off x="20" y="10"/>
            <a:ext cx="18287980" cy="10286990"/>
          </a:xfrm>
          <a:prstGeom prst="rect">
            <a:avLst/>
          </a:prstGeom>
          <a:noFill/>
        </p:spPr>
      </p:pic>
    </p:spTree>
    <p:extLst>
      <p:ext uri="{BB962C8B-B14F-4D97-AF65-F5344CB8AC3E}">
        <p14:creationId xmlns:p14="http://schemas.microsoft.com/office/powerpoint/2010/main" val="1493074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72571" y="461708"/>
            <a:ext cx="7419857" cy="2598147"/>
          </a:xfrm>
          <a:prstGeom prst="rect">
            <a:avLst/>
          </a:prstGeom>
        </p:spPr>
        <p:txBody>
          <a:bodyPr wrap="square" lIns="0" tIns="0" rIns="0" bIns="0" rtlCol="0" anchor="t">
            <a:spAutoFit/>
          </a:bodyPr>
          <a:lstStyle/>
          <a:p>
            <a:pPr>
              <a:lnSpc>
                <a:spcPts val="10636"/>
              </a:lnSpc>
            </a:pPr>
            <a:r>
              <a:rPr lang="en-US" sz="5700" err="1">
                <a:solidFill>
                  <a:srgbClr val="0E6CDD"/>
                </a:solidFill>
                <a:latin typeface="Segoe UI"/>
                <a:cs typeface="Segoe UI"/>
              </a:rPr>
              <a:t>Archwilio</a:t>
            </a:r>
            <a:r>
              <a:rPr lang="en-US" sz="5700">
                <a:solidFill>
                  <a:srgbClr val="0E6CDD"/>
                </a:solidFill>
                <a:latin typeface="Segoe UI"/>
                <a:cs typeface="Segoe UI"/>
              </a:rPr>
              <a:t> Cymru</a:t>
            </a:r>
            <a:endParaRPr lang="en-US">
              <a:solidFill>
                <a:srgbClr val="000000"/>
              </a:solidFill>
              <a:latin typeface="Calibri"/>
              <a:cs typeface="Calibri"/>
            </a:endParaRPr>
          </a:p>
          <a:p>
            <a:pPr>
              <a:lnSpc>
                <a:spcPts val="10636"/>
              </a:lnSpc>
            </a:pPr>
            <a:r>
              <a:rPr lang="en-US" sz="5700">
                <a:solidFill>
                  <a:srgbClr val="002060"/>
                </a:solidFill>
                <a:latin typeface="Messina Sans 2"/>
                <a:cs typeface="Segoe UI"/>
              </a:rPr>
              <a:t>Audit</a:t>
            </a:r>
            <a:r>
              <a:rPr lang="en-US" sz="5700">
                <a:solidFill>
                  <a:srgbClr val="002060"/>
                </a:solidFill>
                <a:latin typeface="Messina Sans 2"/>
              </a:rPr>
              <a:t> Wales</a:t>
            </a:r>
            <a:r>
              <a:rPr lang="en-US" sz="5700">
                <a:solidFill>
                  <a:srgbClr val="08294D"/>
                </a:solidFill>
                <a:latin typeface="Messina Sans 2"/>
              </a:rPr>
              <a:t> </a:t>
            </a:r>
            <a:r>
              <a:rPr lang="en-US" sz="5700">
                <a:solidFill>
                  <a:srgbClr val="0E6CDD"/>
                </a:solidFill>
                <a:latin typeface="Messina Sans 2"/>
              </a:rPr>
              <a:t> </a:t>
            </a:r>
            <a:endParaRPr lang="en-US">
              <a:cs typeface="Calibri"/>
            </a:endParaRPr>
          </a:p>
        </p:txBody>
      </p:sp>
      <p:grpSp>
        <p:nvGrpSpPr>
          <p:cNvPr id="4" name="Group 4"/>
          <p:cNvGrpSpPr/>
          <p:nvPr/>
        </p:nvGrpSpPr>
        <p:grpSpPr>
          <a:xfrm>
            <a:off x="207" y="0"/>
            <a:ext cx="18288000" cy="366674"/>
            <a:chOff x="0" y="0"/>
            <a:chExt cx="24384000" cy="488898"/>
          </a:xfrm>
        </p:grpSpPr>
        <p:sp>
          <p:nvSpPr>
            <p:cNvPr id="5" name="Freeform 5"/>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6" name="Freeform 6"/>
          <p:cNvSpPr/>
          <p:nvPr/>
        </p:nvSpPr>
        <p:spPr>
          <a:xfrm>
            <a:off x="876506" y="87840"/>
            <a:ext cx="4248150" cy="733346"/>
          </a:xfrm>
          <a:custGeom>
            <a:avLst/>
            <a:gdLst/>
            <a:ahLst/>
            <a:cxnLst/>
            <a:rect l="l" t="t" r="r" b="b"/>
            <a:pathLst>
              <a:path w="4248150" h="733346">
                <a:moveTo>
                  <a:pt x="0" y="0"/>
                </a:moveTo>
                <a:lnTo>
                  <a:pt x="4248150" y="0"/>
                </a:lnTo>
                <a:lnTo>
                  <a:pt x="4248150" y="733346"/>
                </a:lnTo>
                <a:lnTo>
                  <a:pt x="0" y="733346"/>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7" name="Freeform 7"/>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8" name="TextBox 8"/>
          <p:cNvSpPr txBox="1"/>
          <p:nvPr/>
        </p:nvSpPr>
        <p:spPr>
          <a:xfrm>
            <a:off x="3852140" y="9256711"/>
            <a:ext cx="10187464" cy="464016"/>
          </a:xfrm>
          <a:prstGeom prst="rect">
            <a:avLst/>
          </a:prstGeom>
        </p:spPr>
        <p:txBody>
          <a:bodyPr lIns="0" tIns="0" rIns="0" bIns="0" rtlCol="0" anchor="t">
            <a:spAutoFit/>
          </a:bodyPr>
          <a:lstStyle/>
          <a:p>
            <a:pPr algn="ctr">
              <a:lnSpc>
                <a:spcPts val="2879"/>
              </a:lnSpc>
            </a:pPr>
            <a:r>
              <a:rPr lang="en-US" sz="2400">
                <a:solidFill>
                  <a:srgbClr val="808080"/>
                </a:solidFill>
                <a:latin typeface="Arial"/>
              </a:rPr>
              <a:t>cenedlaethaurdyfodol.cymru | futuregenerations.wales | @futuregencymru</a:t>
            </a:r>
          </a:p>
        </p:txBody>
      </p:sp>
      <p:pic>
        <p:nvPicPr>
          <p:cNvPr id="14" name="Picture 14" descr="A cover of a report&#10;&#10;Description automatically generated">
            <a:extLst>
              <a:ext uri="{FF2B5EF4-FFF2-40B4-BE49-F238E27FC236}">
                <a16:creationId xmlns:a16="http://schemas.microsoft.com/office/drawing/2014/main" id="{F8AE27C9-A17B-645A-F4BC-8F004E7F5124}"/>
              </a:ext>
            </a:extLst>
          </p:cNvPr>
          <p:cNvPicPr>
            <a:picLocks noChangeAspect="1"/>
          </p:cNvPicPr>
          <p:nvPr/>
        </p:nvPicPr>
        <p:blipFill>
          <a:blip r:embed="rId5"/>
          <a:stretch>
            <a:fillRect/>
          </a:stretch>
        </p:blipFill>
        <p:spPr>
          <a:xfrm>
            <a:off x="1044018" y="3591564"/>
            <a:ext cx="3638746" cy="5142418"/>
          </a:xfrm>
          <a:prstGeom prst="rect">
            <a:avLst/>
          </a:prstGeom>
        </p:spPr>
      </p:pic>
      <p:pic>
        <p:nvPicPr>
          <p:cNvPr id="15" name="Picture 15" descr="A close-up of a hand holding a child&#10;&#10;Description automatically generated">
            <a:extLst>
              <a:ext uri="{FF2B5EF4-FFF2-40B4-BE49-F238E27FC236}">
                <a16:creationId xmlns:a16="http://schemas.microsoft.com/office/drawing/2014/main" id="{06F36B94-3A82-B70B-CFCD-C5A50DD8445C}"/>
              </a:ext>
            </a:extLst>
          </p:cNvPr>
          <p:cNvPicPr>
            <a:picLocks noChangeAspect="1"/>
          </p:cNvPicPr>
          <p:nvPr/>
        </p:nvPicPr>
        <p:blipFill>
          <a:blip r:embed="rId6"/>
          <a:stretch>
            <a:fillRect/>
          </a:stretch>
        </p:blipFill>
        <p:spPr>
          <a:xfrm>
            <a:off x="5710286" y="3772869"/>
            <a:ext cx="3544478" cy="5121528"/>
          </a:xfrm>
          <a:prstGeom prst="rect">
            <a:avLst/>
          </a:prstGeom>
        </p:spPr>
      </p:pic>
      <p:pic>
        <p:nvPicPr>
          <p:cNvPr id="16" name="Picture 16" descr="A screenshot of a white and orange text&#10;&#10;Description automatically generated">
            <a:extLst>
              <a:ext uri="{FF2B5EF4-FFF2-40B4-BE49-F238E27FC236}">
                <a16:creationId xmlns:a16="http://schemas.microsoft.com/office/drawing/2014/main" id="{7CBDBC52-AAB0-014D-77BC-F1BF416069E1}"/>
              </a:ext>
            </a:extLst>
          </p:cNvPr>
          <p:cNvPicPr>
            <a:picLocks noChangeAspect="1"/>
          </p:cNvPicPr>
          <p:nvPr/>
        </p:nvPicPr>
        <p:blipFill>
          <a:blip r:embed="rId7"/>
          <a:stretch>
            <a:fillRect/>
          </a:stretch>
        </p:blipFill>
        <p:spPr>
          <a:xfrm>
            <a:off x="8538328" y="1474313"/>
            <a:ext cx="9825085" cy="6313210"/>
          </a:xfrm>
          <a:prstGeom prst="rect">
            <a:avLst/>
          </a:prstGeom>
        </p:spPr>
      </p:pic>
      <p:sp>
        <p:nvSpPr>
          <p:cNvPr id="18" name="Freeform 8">
            <a:extLst>
              <a:ext uri="{FF2B5EF4-FFF2-40B4-BE49-F238E27FC236}">
                <a16:creationId xmlns:a16="http://schemas.microsoft.com/office/drawing/2014/main" id="{BF1B55B4-4011-EF4D-F6A3-8B3868940EBA}"/>
              </a:ext>
            </a:extLst>
          </p:cNvPr>
          <p:cNvSpPr/>
          <p:nvPr/>
        </p:nvSpPr>
        <p:spPr>
          <a:xfrm>
            <a:off x="6132843" y="762483"/>
            <a:ext cx="2206971" cy="2206971"/>
          </a:xfrm>
          <a:custGeom>
            <a:avLst/>
            <a:gdLst/>
            <a:ahLst/>
            <a:cxnLst/>
            <a:rect l="l" t="t" r="r" b="b"/>
            <a:pathLst>
              <a:path w="2206971" h="2206971">
                <a:moveTo>
                  <a:pt x="0" y="0"/>
                </a:moveTo>
                <a:lnTo>
                  <a:pt x="2206971" y="0"/>
                </a:lnTo>
                <a:lnTo>
                  <a:pt x="2206971" y="2206971"/>
                </a:lnTo>
                <a:lnTo>
                  <a:pt x="0" y="2206971"/>
                </a:lnTo>
                <a:lnTo>
                  <a:pt x="0" y="0"/>
                </a:lnTo>
                <a:close/>
              </a:path>
            </a:pathLst>
          </a:cu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619301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oup of kids running on a beach&#10;&#10;Description automatically generated">
            <a:extLst>
              <a:ext uri="{FF2B5EF4-FFF2-40B4-BE49-F238E27FC236}">
                <a16:creationId xmlns:a16="http://schemas.microsoft.com/office/drawing/2014/main" id="{C3AD1933-F26D-EA71-1A97-45E6AD9A0D4C}"/>
              </a:ext>
            </a:extLst>
          </p:cNvPr>
          <p:cNvPicPr>
            <a:picLocks noChangeAspect="1"/>
          </p:cNvPicPr>
          <p:nvPr/>
        </p:nvPicPr>
        <p:blipFill>
          <a:blip r:embed="rId3"/>
          <a:stretch>
            <a:fillRect/>
          </a:stretch>
        </p:blipFill>
        <p:spPr>
          <a:xfrm>
            <a:off x="-4713" y="-100394"/>
            <a:ext cx="18379910" cy="10440654"/>
          </a:xfrm>
          <a:prstGeom prst="rect">
            <a:avLst/>
          </a:prstGeom>
        </p:spPr>
      </p:pic>
      <p:sp>
        <p:nvSpPr>
          <p:cNvPr id="3" name="TextBox 2">
            <a:extLst>
              <a:ext uri="{FF2B5EF4-FFF2-40B4-BE49-F238E27FC236}">
                <a16:creationId xmlns:a16="http://schemas.microsoft.com/office/drawing/2014/main" id="{E300556C-6878-EAA8-55B6-EAC968B1D310}"/>
              </a:ext>
            </a:extLst>
          </p:cNvPr>
          <p:cNvSpPr txBox="1"/>
          <p:nvPr/>
        </p:nvSpPr>
        <p:spPr>
          <a:xfrm>
            <a:off x="14187340" y="9686041"/>
            <a:ext cx="38885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a:solidFill>
                  <a:schemeClr val="bg1"/>
                </a:solidFill>
                <a:cs typeface="Calibri"/>
              </a:rPr>
              <a:t>Image from assets.wales.com</a:t>
            </a:r>
          </a:p>
        </p:txBody>
      </p:sp>
    </p:spTree>
    <p:extLst>
      <p:ext uri="{BB962C8B-B14F-4D97-AF65-F5344CB8AC3E}">
        <p14:creationId xmlns:p14="http://schemas.microsoft.com/office/powerpoint/2010/main" val="2319125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553168" y="8793067"/>
            <a:ext cx="3734832" cy="1493933"/>
          </a:xfrm>
          <a:prstGeom prst="rect">
            <a:avLst/>
          </a:prstGeom>
        </p:spPr>
      </p:pic>
      <p:grpSp>
        <p:nvGrpSpPr>
          <p:cNvPr id="3" name="Group 3"/>
          <p:cNvGrpSpPr/>
          <p:nvPr/>
        </p:nvGrpSpPr>
        <p:grpSpPr>
          <a:xfrm>
            <a:off x="0" y="0"/>
            <a:ext cx="18288000" cy="674558"/>
            <a:chOff x="0" y="0"/>
            <a:chExt cx="4816593" cy="177661"/>
          </a:xfrm>
        </p:grpSpPr>
        <p:sp>
          <p:nvSpPr>
            <p:cNvPr id="4" name="Freeform 4"/>
            <p:cNvSpPr/>
            <p:nvPr/>
          </p:nvSpPr>
          <p:spPr>
            <a:xfrm>
              <a:off x="0" y="0"/>
              <a:ext cx="4816592" cy="177661"/>
            </a:xfrm>
            <a:custGeom>
              <a:avLst/>
              <a:gdLst/>
              <a:ahLst/>
              <a:cxnLst/>
              <a:rect l="l" t="t" r="r" b="b"/>
              <a:pathLst>
                <a:path w="4816592" h="177661">
                  <a:moveTo>
                    <a:pt x="0" y="0"/>
                  </a:moveTo>
                  <a:lnTo>
                    <a:pt x="4816592" y="0"/>
                  </a:lnTo>
                  <a:lnTo>
                    <a:pt x="4816592" y="177661"/>
                  </a:lnTo>
                  <a:lnTo>
                    <a:pt x="0" y="177661"/>
                  </a:lnTo>
                  <a:close/>
                </a:path>
              </a:pathLst>
            </a:custGeom>
            <a:solidFill>
              <a:srgbClr val="FFDD17"/>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73311" y="370876"/>
            <a:ext cx="8551055" cy="559705"/>
          </a:xfrm>
          <a:prstGeom prst="rect">
            <a:avLst/>
          </a:prstGeom>
        </p:spPr>
      </p:pic>
      <p:sp>
        <p:nvSpPr>
          <p:cNvPr id="10" name="TextBox 10"/>
          <p:cNvSpPr txBox="1"/>
          <p:nvPr/>
        </p:nvSpPr>
        <p:spPr>
          <a:xfrm>
            <a:off x="1157866" y="1735911"/>
            <a:ext cx="13163486" cy="1020664"/>
          </a:xfrm>
          <a:prstGeom prst="rect">
            <a:avLst/>
          </a:prstGeom>
        </p:spPr>
        <p:txBody>
          <a:bodyPr wrap="square" lIns="0" tIns="0" rIns="0" bIns="0" rtlCol="0" anchor="t">
            <a:spAutoFit/>
          </a:bodyPr>
          <a:lstStyle/>
          <a:p>
            <a:pPr algn="ctr">
              <a:lnSpc>
                <a:spcPts val="8469"/>
              </a:lnSpc>
            </a:pPr>
            <a:endParaRPr lang="en-US" sz="6049">
              <a:solidFill>
                <a:srgbClr val="0E6CDD"/>
              </a:solidFill>
              <a:latin typeface="Calibri"/>
              <a:cs typeface="Calibri"/>
            </a:endParaRPr>
          </a:p>
        </p:txBody>
      </p:sp>
      <p:sp>
        <p:nvSpPr>
          <p:cNvPr id="11" name="TextBox 11"/>
          <p:cNvSpPr txBox="1"/>
          <p:nvPr/>
        </p:nvSpPr>
        <p:spPr>
          <a:xfrm>
            <a:off x="721511" y="3433081"/>
            <a:ext cx="16509214" cy="1090042"/>
          </a:xfrm>
          <a:prstGeom prst="rect">
            <a:avLst/>
          </a:prstGeom>
        </p:spPr>
        <p:txBody>
          <a:bodyPr lIns="0" tIns="0" rIns="0" bIns="0" rtlCol="0" anchor="t">
            <a:spAutoFit/>
          </a:bodyPr>
          <a:lstStyle/>
          <a:p>
            <a:pPr algn="ctr">
              <a:lnSpc>
                <a:spcPts val="8469"/>
              </a:lnSpc>
              <a:spcBef>
                <a:spcPct val="0"/>
              </a:spcBef>
            </a:pPr>
            <a:endParaRPr lang="en-US" sz="6000">
              <a:solidFill>
                <a:srgbClr val="0E6CDD"/>
              </a:solidFill>
              <a:latin typeface="Messina Sans 2"/>
            </a:endParaRPr>
          </a:p>
        </p:txBody>
      </p:sp>
      <p:sp>
        <p:nvSpPr>
          <p:cNvPr id="12" name="TextBox 10">
            <a:extLst>
              <a:ext uri="{FF2B5EF4-FFF2-40B4-BE49-F238E27FC236}">
                <a16:creationId xmlns:a16="http://schemas.microsoft.com/office/drawing/2014/main" id="{1C1695B7-91E5-A53E-5222-C72C5805BE0D}"/>
              </a:ext>
            </a:extLst>
          </p:cNvPr>
          <p:cNvSpPr txBox="1"/>
          <p:nvPr/>
        </p:nvSpPr>
        <p:spPr>
          <a:xfrm>
            <a:off x="291956" y="1173068"/>
            <a:ext cx="15674622" cy="1020664"/>
          </a:xfrm>
          <a:prstGeom prst="rect">
            <a:avLst/>
          </a:prstGeom>
        </p:spPr>
        <p:txBody>
          <a:bodyPr wrap="square" lIns="0" tIns="0" rIns="0" bIns="0" rtlCol="0" anchor="t">
            <a:spAutoFit/>
          </a:bodyPr>
          <a:lstStyle/>
          <a:p>
            <a:pPr>
              <a:lnSpc>
                <a:spcPts val="8469"/>
              </a:lnSpc>
            </a:pPr>
            <a:endParaRPr lang="en-US" sz="6049">
              <a:solidFill>
                <a:srgbClr val="0E6CDD"/>
              </a:solidFill>
              <a:latin typeface="Calibri"/>
              <a:cs typeface="Calibri"/>
            </a:endParaRPr>
          </a:p>
        </p:txBody>
      </p:sp>
      <p:sp>
        <p:nvSpPr>
          <p:cNvPr id="7" name="TextBox 6">
            <a:extLst>
              <a:ext uri="{FF2B5EF4-FFF2-40B4-BE49-F238E27FC236}">
                <a16:creationId xmlns:a16="http://schemas.microsoft.com/office/drawing/2014/main" id="{669AC242-C11F-C2DF-8743-21EA92C4C0C4}"/>
              </a:ext>
            </a:extLst>
          </p:cNvPr>
          <p:cNvSpPr txBox="1"/>
          <p:nvPr/>
        </p:nvSpPr>
        <p:spPr>
          <a:xfrm>
            <a:off x="290480" y="1024808"/>
            <a:ext cx="17344961" cy="7940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a:solidFill>
                  <a:srgbClr val="002060"/>
                </a:solidFill>
                <a:cs typeface="Calibri"/>
              </a:rPr>
              <a:t>Faint o </a:t>
            </a:r>
            <a:r>
              <a:rPr lang="en-GB" sz="5400" err="1">
                <a:solidFill>
                  <a:srgbClr val="002060"/>
                </a:solidFill>
                <a:cs typeface="Calibri"/>
              </a:rPr>
              <a:t>bobl</a:t>
            </a:r>
            <a:r>
              <a:rPr lang="en-GB" sz="5400">
                <a:solidFill>
                  <a:srgbClr val="002060"/>
                </a:solidFill>
                <a:cs typeface="Calibri"/>
              </a:rPr>
              <a:t> </a:t>
            </a:r>
            <a:r>
              <a:rPr lang="en-GB" sz="5400" err="1">
                <a:solidFill>
                  <a:srgbClr val="002060"/>
                </a:solidFill>
                <a:cs typeface="Calibri"/>
              </a:rPr>
              <a:t>sydd</a:t>
            </a:r>
            <a:r>
              <a:rPr lang="en-GB" sz="5400">
                <a:solidFill>
                  <a:srgbClr val="002060"/>
                </a:solidFill>
                <a:cs typeface="Calibri"/>
              </a:rPr>
              <a:t> </a:t>
            </a:r>
            <a:r>
              <a:rPr lang="en-GB" sz="5400" err="1">
                <a:solidFill>
                  <a:srgbClr val="002060"/>
                </a:solidFill>
                <a:cs typeface="Calibri"/>
              </a:rPr>
              <a:t>yn</a:t>
            </a:r>
            <a:r>
              <a:rPr lang="en-GB" sz="5400">
                <a:solidFill>
                  <a:srgbClr val="002060"/>
                </a:solidFill>
                <a:cs typeface="Calibri"/>
              </a:rPr>
              <a:t> </a:t>
            </a:r>
            <a:r>
              <a:rPr lang="en-GB" sz="5400" err="1">
                <a:solidFill>
                  <a:srgbClr val="002060"/>
                </a:solidFill>
                <a:cs typeface="Calibri"/>
              </a:rPr>
              <a:t>byw</a:t>
            </a:r>
            <a:r>
              <a:rPr lang="en-GB" sz="5400">
                <a:solidFill>
                  <a:srgbClr val="002060"/>
                </a:solidFill>
                <a:cs typeface="Calibri"/>
              </a:rPr>
              <a:t> </a:t>
            </a:r>
            <a:r>
              <a:rPr lang="en-GB" sz="5400" err="1">
                <a:solidFill>
                  <a:srgbClr val="002060"/>
                </a:solidFill>
                <a:cs typeface="Calibri"/>
              </a:rPr>
              <a:t>yn</a:t>
            </a:r>
            <a:r>
              <a:rPr lang="en-GB" sz="5400">
                <a:solidFill>
                  <a:srgbClr val="002060"/>
                </a:solidFill>
                <a:cs typeface="Calibri"/>
              </a:rPr>
              <a:t> y </a:t>
            </a:r>
            <a:r>
              <a:rPr lang="en-GB" sz="5400" err="1">
                <a:solidFill>
                  <a:srgbClr val="002060"/>
                </a:solidFill>
                <a:cs typeface="Calibri"/>
              </a:rPr>
              <a:t>Byd</a:t>
            </a:r>
            <a:r>
              <a:rPr lang="en-GB" sz="5400">
                <a:solidFill>
                  <a:srgbClr val="002060"/>
                </a:solidFill>
                <a:cs typeface="Calibri"/>
              </a:rPr>
              <a:t> </a:t>
            </a:r>
            <a:r>
              <a:rPr lang="en-GB" sz="5400" err="1">
                <a:solidFill>
                  <a:srgbClr val="002060"/>
                </a:solidFill>
                <a:cs typeface="Calibri"/>
              </a:rPr>
              <a:t>heddiw</a:t>
            </a:r>
            <a:r>
              <a:rPr lang="en-GB" sz="5400">
                <a:solidFill>
                  <a:srgbClr val="002060"/>
                </a:solidFill>
                <a:cs typeface="Calibri"/>
              </a:rPr>
              <a:t>? </a:t>
            </a:r>
            <a:endParaRPr lang="en-US" sz="5400">
              <a:cs typeface="Calibri"/>
            </a:endParaRPr>
          </a:p>
          <a:p>
            <a:pPr algn="ctr"/>
            <a:r>
              <a:rPr lang="en-GB" sz="5400">
                <a:solidFill>
                  <a:srgbClr val="00B0F0"/>
                </a:solidFill>
                <a:cs typeface="Calibri"/>
              </a:rPr>
              <a:t>How many people live on Earth today?</a:t>
            </a:r>
          </a:p>
          <a:p>
            <a:pPr algn="ctr"/>
            <a:endParaRPr lang="en-GB" sz="5400">
              <a:solidFill>
                <a:srgbClr val="00B0F0"/>
              </a:solidFill>
              <a:cs typeface="Calibri"/>
            </a:endParaRPr>
          </a:p>
          <a:p>
            <a:pPr algn="ctr"/>
            <a:r>
              <a:rPr lang="en-GB" sz="5400">
                <a:solidFill>
                  <a:srgbClr val="002060"/>
                </a:solidFill>
                <a:cs typeface="Calibri"/>
              </a:rPr>
              <a:t>Faint o </a:t>
            </a:r>
            <a:r>
              <a:rPr lang="en-GB" sz="5400" err="1">
                <a:solidFill>
                  <a:srgbClr val="002060"/>
                </a:solidFill>
                <a:cs typeface="Calibri"/>
              </a:rPr>
              <a:t>bobl</a:t>
            </a:r>
            <a:r>
              <a:rPr lang="en-GB" sz="5400">
                <a:solidFill>
                  <a:srgbClr val="002060"/>
                </a:solidFill>
                <a:cs typeface="Calibri"/>
              </a:rPr>
              <a:t> </a:t>
            </a:r>
            <a:r>
              <a:rPr lang="en-GB" sz="5400" err="1">
                <a:solidFill>
                  <a:srgbClr val="002060"/>
                </a:solidFill>
                <a:cs typeface="Calibri"/>
              </a:rPr>
              <a:t>sydd</a:t>
            </a:r>
            <a:r>
              <a:rPr lang="en-GB" sz="5400">
                <a:solidFill>
                  <a:srgbClr val="002060"/>
                </a:solidFill>
                <a:cs typeface="Calibri"/>
              </a:rPr>
              <a:t> </a:t>
            </a:r>
            <a:r>
              <a:rPr lang="en-GB" sz="5400" err="1">
                <a:solidFill>
                  <a:srgbClr val="002060"/>
                </a:solidFill>
                <a:cs typeface="Calibri"/>
              </a:rPr>
              <a:t>wedi</a:t>
            </a:r>
            <a:r>
              <a:rPr lang="en-GB" sz="5400">
                <a:solidFill>
                  <a:srgbClr val="002060"/>
                </a:solidFill>
                <a:cs typeface="Calibri"/>
              </a:rPr>
              <a:t> </a:t>
            </a:r>
            <a:r>
              <a:rPr lang="en-GB" sz="5400" err="1">
                <a:solidFill>
                  <a:srgbClr val="002060"/>
                </a:solidFill>
                <a:cs typeface="Calibri"/>
              </a:rPr>
              <a:t>byw</a:t>
            </a:r>
            <a:r>
              <a:rPr lang="en-GB" sz="5400">
                <a:solidFill>
                  <a:srgbClr val="002060"/>
                </a:solidFill>
                <a:cs typeface="Calibri"/>
              </a:rPr>
              <a:t> </a:t>
            </a:r>
            <a:r>
              <a:rPr lang="en-GB" sz="5400" err="1">
                <a:solidFill>
                  <a:srgbClr val="002060"/>
                </a:solidFill>
                <a:cs typeface="Calibri"/>
              </a:rPr>
              <a:t>yng</a:t>
            </a:r>
            <a:r>
              <a:rPr lang="en-GB" sz="5400">
                <a:solidFill>
                  <a:srgbClr val="002060"/>
                </a:solidFill>
                <a:cs typeface="Calibri"/>
              </a:rPr>
              <a:t> </a:t>
            </a:r>
            <a:r>
              <a:rPr lang="en-GB" sz="5400" err="1">
                <a:solidFill>
                  <a:srgbClr val="002060"/>
                </a:solidFill>
                <a:cs typeface="Calibri"/>
              </a:rPr>
              <a:t>nghynt</a:t>
            </a:r>
            <a:r>
              <a:rPr lang="en-GB" sz="5400">
                <a:solidFill>
                  <a:srgbClr val="002060"/>
                </a:solidFill>
                <a:cs typeface="Calibri"/>
              </a:rPr>
              <a:t>? </a:t>
            </a:r>
          </a:p>
          <a:p>
            <a:pPr algn="ctr"/>
            <a:r>
              <a:rPr lang="en-GB" sz="5400">
                <a:solidFill>
                  <a:srgbClr val="00B0F0"/>
                </a:solidFill>
                <a:cs typeface="Calibri"/>
              </a:rPr>
              <a:t>How many people do you think have lived before us? </a:t>
            </a:r>
            <a:endParaRPr lang="en-GB" sz="5400">
              <a:cs typeface="Calibri"/>
            </a:endParaRPr>
          </a:p>
          <a:p>
            <a:pPr algn="ctr"/>
            <a:endParaRPr lang="en-GB" sz="5400">
              <a:solidFill>
                <a:srgbClr val="002060"/>
              </a:solidFill>
              <a:cs typeface="Calibri"/>
            </a:endParaRPr>
          </a:p>
          <a:p>
            <a:pPr algn="ctr"/>
            <a:r>
              <a:rPr lang="en-GB" sz="5400" err="1">
                <a:solidFill>
                  <a:srgbClr val="002060"/>
                </a:solidFill>
                <a:cs typeface="Calibri"/>
              </a:rPr>
              <a:t>Ydy'r</a:t>
            </a:r>
            <a:r>
              <a:rPr lang="en-GB" sz="5400">
                <a:solidFill>
                  <a:srgbClr val="002060"/>
                </a:solidFill>
                <a:cs typeface="Calibri"/>
              </a:rPr>
              <a:t> </a:t>
            </a:r>
            <a:r>
              <a:rPr lang="en-GB" sz="5400" err="1">
                <a:solidFill>
                  <a:srgbClr val="002060"/>
                </a:solidFill>
                <a:cs typeface="Calibri"/>
              </a:rPr>
              <a:t>ateb</a:t>
            </a:r>
            <a:r>
              <a:rPr lang="en-GB" sz="5400">
                <a:solidFill>
                  <a:srgbClr val="002060"/>
                </a:solidFill>
                <a:cs typeface="Calibri"/>
              </a:rPr>
              <a:t> </a:t>
            </a:r>
            <a:r>
              <a:rPr lang="en-GB" sz="5400" err="1">
                <a:solidFill>
                  <a:srgbClr val="002060"/>
                </a:solidFill>
                <a:cs typeface="Calibri"/>
              </a:rPr>
              <a:t>i</a:t>
            </a:r>
            <a:r>
              <a:rPr lang="en-GB" sz="5400">
                <a:solidFill>
                  <a:srgbClr val="002060"/>
                </a:solidFill>
                <a:cs typeface="Calibri"/>
              </a:rPr>
              <a:t> </a:t>
            </a:r>
            <a:r>
              <a:rPr lang="en-GB" sz="5400" err="1">
                <a:solidFill>
                  <a:srgbClr val="002060"/>
                </a:solidFill>
                <a:cs typeface="Calibri"/>
              </a:rPr>
              <a:t>cwestiwn</a:t>
            </a:r>
            <a:r>
              <a:rPr lang="en-GB" sz="5400">
                <a:solidFill>
                  <a:srgbClr val="002060"/>
                </a:solidFill>
                <a:cs typeface="Calibri"/>
              </a:rPr>
              <a:t> 2 </a:t>
            </a:r>
            <a:r>
              <a:rPr lang="en-GB" sz="5400" err="1">
                <a:solidFill>
                  <a:srgbClr val="002060"/>
                </a:solidFill>
                <a:cs typeface="Calibri"/>
              </a:rPr>
              <a:t>fwy</a:t>
            </a:r>
            <a:r>
              <a:rPr lang="en-GB" sz="5400">
                <a:solidFill>
                  <a:srgbClr val="002060"/>
                </a:solidFill>
                <a:cs typeface="Calibri"/>
              </a:rPr>
              <a:t> neu </a:t>
            </a:r>
            <a:r>
              <a:rPr lang="en-GB" sz="5400" err="1">
                <a:solidFill>
                  <a:srgbClr val="002060"/>
                </a:solidFill>
                <a:cs typeface="Calibri"/>
              </a:rPr>
              <a:t>lai</a:t>
            </a:r>
            <a:r>
              <a:rPr lang="en-GB" sz="5400">
                <a:solidFill>
                  <a:srgbClr val="002060"/>
                </a:solidFill>
                <a:cs typeface="Calibri"/>
              </a:rPr>
              <a:t> </a:t>
            </a:r>
            <a:r>
              <a:rPr lang="en-GB" sz="5400" err="1">
                <a:solidFill>
                  <a:srgbClr val="002060"/>
                </a:solidFill>
                <a:cs typeface="Calibri"/>
              </a:rPr>
              <a:t>nac</a:t>
            </a:r>
            <a:r>
              <a:rPr lang="en-GB" sz="5400">
                <a:solidFill>
                  <a:srgbClr val="002060"/>
                </a:solidFill>
                <a:cs typeface="Calibri"/>
              </a:rPr>
              <a:t> </a:t>
            </a:r>
            <a:r>
              <a:rPr lang="en-GB" sz="5400" err="1">
                <a:solidFill>
                  <a:srgbClr val="002060"/>
                </a:solidFill>
                <a:cs typeface="Calibri"/>
              </a:rPr>
              <a:t>ein</a:t>
            </a:r>
            <a:r>
              <a:rPr lang="en-GB" sz="5400">
                <a:solidFill>
                  <a:srgbClr val="002060"/>
                </a:solidFill>
                <a:cs typeface="Calibri"/>
              </a:rPr>
              <a:t> </a:t>
            </a:r>
            <a:r>
              <a:rPr lang="en-GB" sz="5400" err="1">
                <a:solidFill>
                  <a:srgbClr val="002060"/>
                </a:solidFill>
                <a:cs typeface="Calibri"/>
              </a:rPr>
              <a:t>cenedlaethau'r</a:t>
            </a:r>
            <a:r>
              <a:rPr lang="en-GB" sz="5400">
                <a:solidFill>
                  <a:srgbClr val="002060"/>
                </a:solidFill>
                <a:cs typeface="Calibri"/>
              </a:rPr>
              <a:t> </a:t>
            </a:r>
            <a:r>
              <a:rPr lang="en-GB" sz="5400" err="1">
                <a:solidFill>
                  <a:srgbClr val="002060"/>
                </a:solidFill>
                <a:cs typeface="Calibri"/>
              </a:rPr>
              <a:t>dyfodol</a:t>
            </a:r>
            <a:r>
              <a:rPr lang="en-GB" sz="5400">
                <a:solidFill>
                  <a:srgbClr val="002060"/>
                </a:solidFill>
                <a:cs typeface="Calibri"/>
              </a:rPr>
              <a:t>? </a:t>
            </a:r>
            <a:r>
              <a:rPr lang="en-GB" sz="5400">
                <a:solidFill>
                  <a:srgbClr val="00B0F0"/>
                </a:solidFill>
                <a:cs typeface="Calibri"/>
              </a:rPr>
              <a:t>Is the answer to question 2 more or less than the number of future generations to come?</a:t>
            </a:r>
            <a:endParaRPr lang="en-GB" sz="5400"/>
          </a:p>
          <a:p>
            <a:pPr marL="342900" indent="-342900" algn="ctr">
              <a:buAutoNum type="arabicPeriod"/>
            </a:pPr>
            <a:endParaRPr lang="en-GB" sz="2400">
              <a:cs typeface="Calibri"/>
            </a:endParaRPr>
          </a:p>
        </p:txBody>
      </p:sp>
    </p:spTree>
    <p:extLst>
      <p:ext uri="{BB962C8B-B14F-4D97-AF65-F5344CB8AC3E}">
        <p14:creationId xmlns:p14="http://schemas.microsoft.com/office/powerpoint/2010/main" val="1647104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294D"/>
        </a:solidFill>
        <a:effectLst/>
      </p:bgPr>
    </p:bg>
    <p:spTree>
      <p:nvGrpSpPr>
        <p:cNvPr id="1" name=""/>
        <p:cNvGrpSpPr/>
        <p:nvPr/>
      </p:nvGrpSpPr>
      <p:grpSpPr>
        <a:xfrm>
          <a:off x="0" y="0"/>
          <a:ext cx="0" cy="0"/>
          <a:chOff x="0" y="0"/>
          <a:chExt cx="0" cy="0"/>
        </a:xfrm>
      </p:grpSpPr>
      <p:pic>
        <p:nvPicPr>
          <p:cNvPr id="9" name="Picture 9" descr="A blue and white lines on a black background&#10;&#10;Description automatically generated">
            <a:extLst>
              <a:ext uri="{FF2B5EF4-FFF2-40B4-BE49-F238E27FC236}">
                <a16:creationId xmlns:a16="http://schemas.microsoft.com/office/drawing/2014/main" id="{2D50974F-BB61-0330-29C1-8ED8F2CB00D4}"/>
              </a:ext>
            </a:extLst>
          </p:cNvPr>
          <p:cNvPicPr>
            <a:picLocks noChangeAspect="1"/>
          </p:cNvPicPr>
          <p:nvPr/>
        </p:nvPicPr>
        <p:blipFill>
          <a:blip r:embed="rId3"/>
          <a:stretch>
            <a:fillRect/>
          </a:stretch>
        </p:blipFill>
        <p:spPr>
          <a:xfrm>
            <a:off x="3438" y="-4245"/>
            <a:ext cx="5046387" cy="7339156"/>
          </a:xfrm>
          <a:prstGeom prst="rect">
            <a:avLst/>
          </a:prstGeom>
        </p:spPr>
      </p:pic>
      <p:sp>
        <p:nvSpPr>
          <p:cNvPr id="2" name="Freeform 2"/>
          <p:cNvSpPr/>
          <p:nvPr/>
        </p:nvSpPr>
        <p:spPr>
          <a:xfrm>
            <a:off x="16899091" y="6858011"/>
            <a:ext cx="1077239" cy="1446705"/>
          </a:xfrm>
          <a:custGeom>
            <a:avLst/>
            <a:gdLst/>
            <a:ahLst/>
            <a:cxnLst/>
            <a:rect l="l" t="t" r="r" b="b"/>
            <a:pathLst>
              <a:path w="1077239" h="1446705">
                <a:moveTo>
                  <a:pt x="0" y="0"/>
                </a:moveTo>
                <a:lnTo>
                  <a:pt x="1077240" y="0"/>
                </a:lnTo>
                <a:lnTo>
                  <a:pt x="1077240" y="1446705"/>
                </a:lnTo>
                <a:lnTo>
                  <a:pt x="0" y="1446705"/>
                </a:lnTo>
                <a:lnTo>
                  <a:pt x="0" y="0"/>
                </a:lnTo>
                <a:close/>
              </a:path>
            </a:pathLst>
          </a:custGeom>
          <a:blipFill>
            <a:blip r:embed="rId4">
              <a:extLst>
                <a:ext uri="{28A0092B-C50C-407E-A947-70E740481C1C}">
                  <a14:useLocalDpi xmlns:a14="http://schemas.microsoft.com/office/drawing/2010/main" val="0"/>
                </a:ext>
              </a:extLst>
            </a:blip>
            <a:stretch>
              <a:fillRect/>
            </a:stretch>
          </a:blipFill>
        </p:spPr>
      </p:sp>
      <p:sp>
        <p:nvSpPr>
          <p:cNvPr id="4" name="TextBox 4"/>
          <p:cNvSpPr txBox="1"/>
          <p:nvPr/>
        </p:nvSpPr>
        <p:spPr>
          <a:xfrm>
            <a:off x="1028700" y="8785642"/>
            <a:ext cx="12719862" cy="753723"/>
          </a:xfrm>
          <a:prstGeom prst="rect">
            <a:avLst/>
          </a:prstGeom>
        </p:spPr>
        <p:txBody>
          <a:bodyPr lIns="0" tIns="0" rIns="0" bIns="0" rtlCol="0" anchor="t">
            <a:spAutoFit/>
          </a:bodyPr>
          <a:lstStyle/>
          <a:p>
            <a:pPr algn="l">
              <a:lnSpc>
                <a:spcPts val="2673"/>
              </a:lnSpc>
            </a:pPr>
            <a:r>
              <a:rPr lang="en-US" sz="2475">
                <a:solidFill>
                  <a:srgbClr val="FFFFFF"/>
                </a:solidFill>
                <a:latin typeface="Arial Bold"/>
              </a:rPr>
              <a:t>cenedlaethaurdyfodol.cymru   futuregenerations.wales</a:t>
            </a:r>
          </a:p>
        </p:txBody>
      </p:sp>
      <p:sp>
        <p:nvSpPr>
          <p:cNvPr id="5" name="TextBox 5"/>
          <p:cNvSpPr txBox="1"/>
          <p:nvPr/>
        </p:nvSpPr>
        <p:spPr>
          <a:xfrm>
            <a:off x="4398600" y="1399045"/>
            <a:ext cx="13423270" cy="5463034"/>
          </a:xfrm>
          <a:prstGeom prst="rect">
            <a:avLst/>
          </a:prstGeom>
        </p:spPr>
        <p:txBody>
          <a:bodyPr wrap="square" lIns="0" tIns="0" rIns="0" bIns="0" rtlCol="0" anchor="t">
            <a:spAutoFit/>
          </a:bodyPr>
          <a:lstStyle/>
          <a:p>
            <a:pPr algn="r">
              <a:lnSpc>
                <a:spcPts val="7128"/>
              </a:lnSpc>
            </a:pPr>
            <a:r>
              <a:rPr lang="en-US" sz="6600" err="1">
                <a:solidFill>
                  <a:srgbClr val="FFFFFF"/>
                </a:solidFill>
                <a:latin typeface="Arial Bold"/>
                <a:ea typeface="Open Sans"/>
                <a:cs typeface="Open Sans"/>
              </a:rPr>
              <a:t>Gloywi</a:t>
            </a:r>
            <a:r>
              <a:rPr lang="en-US" sz="6600">
                <a:solidFill>
                  <a:srgbClr val="FFFFFF"/>
                </a:solidFill>
                <a:latin typeface="Arial Bold"/>
                <a:ea typeface="Open Sans"/>
                <a:cs typeface="Open Sans"/>
              </a:rPr>
              <a:t> </a:t>
            </a:r>
            <a:r>
              <a:rPr lang="en-US" sz="6600" err="1">
                <a:solidFill>
                  <a:srgbClr val="FFFFFF"/>
                </a:solidFill>
                <a:latin typeface="Arial Bold"/>
                <a:ea typeface="Open Sans"/>
                <a:cs typeface="Open Sans"/>
              </a:rPr>
              <a:t>ar</a:t>
            </a:r>
            <a:r>
              <a:rPr lang="en-US" sz="6600">
                <a:solidFill>
                  <a:srgbClr val="FFFFFF"/>
                </a:solidFill>
                <a:latin typeface="Arial Bold"/>
                <a:ea typeface="Open Sans"/>
                <a:cs typeface="Open Sans"/>
              </a:rPr>
              <a:t> </a:t>
            </a:r>
            <a:r>
              <a:rPr lang="en-US" sz="6600" err="1">
                <a:solidFill>
                  <a:srgbClr val="FFFFFF"/>
                </a:solidFill>
                <a:latin typeface="Arial Bold"/>
                <a:ea typeface="Open Sans"/>
                <a:cs typeface="Open Sans"/>
              </a:rPr>
              <a:t>Deddf</a:t>
            </a:r>
            <a:r>
              <a:rPr lang="en-US" sz="6600">
                <a:solidFill>
                  <a:srgbClr val="FFFFFF"/>
                </a:solidFill>
                <a:latin typeface="Arial Bold"/>
                <a:ea typeface="Open Sans"/>
                <a:cs typeface="Open Sans"/>
              </a:rPr>
              <a:t> </a:t>
            </a:r>
            <a:r>
              <a:rPr lang="en-US" sz="6600" err="1">
                <a:solidFill>
                  <a:srgbClr val="FFFFFF"/>
                </a:solidFill>
                <a:latin typeface="Arial Bold"/>
                <a:ea typeface="Open Sans"/>
                <a:cs typeface="Open Sans"/>
              </a:rPr>
              <a:t>Llesiant</a:t>
            </a:r>
            <a:r>
              <a:rPr lang="en-US" sz="6600">
                <a:solidFill>
                  <a:srgbClr val="FFFFFF"/>
                </a:solidFill>
                <a:latin typeface="Arial Bold"/>
                <a:ea typeface="Open Sans"/>
                <a:cs typeface="Open Sans"/>
              </a:rPr>
              <a:t> </a:t>
            </a:r>
            <a:endParaRPr lang="en-US"/>
          </a:p>
          <a:p>
            <a:pPr algn="r">
              <a:lnSpc>
                <a:spcPts val="7128"/>
              </a:lnSpc>
            </a:pPr>
            <a:r>
              <a:rPr lang="en-US" sz="6600" err="1">
                <a:solidFill>
                  <a:srgbClr val="FFFFFF"/>
                </a:solidFill>
                <a:latin typeface="Arial Bold"/>
                <a:ea typeface="Open Sans"/>
                <a:cs typeface="Open Sans"/>
              </a:rPr>
              <a:t>Cenedlaethau'r</a:t>
            </a:r>
            <a:r>
              <a:rPr lang="en-US" sz="6600">
                <a:solidFill>
                  <a:srgbClr val="FFFFFF"/>
                </a:solidFill>
                <a:latin typeface="Arial Bold"/>
                <a:ea typeface="Open Sans"/>
                <a:cs typeface="Open Sans"/>
              </a:rPr>
              <a:t> </a:t>
            </a:r>
            <a:r>
              <a:rPr lang="en-US" sz="6600" err="1">
                <a:solidFill>
                  <a:srgbClr val="FFFFFF"/>
                </a:solidFill>
                <a:latin typeface="Arial Bold"/>
                <a:ea typeface="Open Sans"/>
                <a:cs typeface="Open Sans"/>
              </a:rPr>
              <a:t>Dyfodol</a:t>
            </a:r>
            <a:r>
              <a:rPr lang="en-US" sz="6600">
                <a:solidFill>
                  <a:srgbClr val="FFFFFF"/>
                </a:solidFill>
                <a:latin typeface="Arial Bold"/>
                <a:ea typeface="Open Sans"/>
                <a:cs typeface="Open Sans"/>
              </a:rPr>
              <a:t> (Cymru)</a:t>
            </a:r>
            <a:endParaRPr lang="en-US"/>
          </a:p>
          <a:p>
            <a:pPr algn="r">
              <a:lnSpc>
                <a:spcPts val="7128"/>
              </a:lnSpc>
            </a:pPr>
            <a:endParaRPr lang="en-US" sz="6600">
              <a:solidFill>
                <a:srgbClr val="FFFFFF"/>
              </a:solidFill>
              <a:latin typeface="Arial Bold"/>
              <a:ea typeface="Open Sans"/>
              <a:cs typeface="Open Sans"/>
            </a:endParaRPr>
          </a:p>
          <a:p>
            <a:pPr algn="r">
              <a:lnSpc>
                <a:spcPts val="7128"/>
              </a:lnSpc>
            </a:pPr>
            <a:r>
              <a:rPr lang="en-US" sz="6600">
                <a:solidFill>
                  <a:srgbClr val="FFFFFF"/>
                </a:solidFill>
                <a:latin typeface="Arial Bold"/>
                <a:ea typeface="Open Sans"/>
                <a:cs typeface="Open Sans"/>
              </a:rPr>
              <a:t>Refresher on the Well-being of Future Generations (Wales) Act </a:t>
            </a:r>
            <a:endParaRPr lang="en-US">
              <a:latin typeface="Arial Bold"/>
              <a:ea typeface="Open Sans"/>
              <a:cs typeface="Open Sans"/>
            </a:endParaRPr>
          </a:p>
          <a:p>
            <a:pPr algn="r">
              <a:lnSpc>
                <a:spcPts val="7128"/>
              </a:lnSpc>
            </a:pPr>
            <a:endParaRPr lang="en-US" sz="6600">
              <a:solidFill>
                <a:srgbClr val="FFFFFF"/>
              </a:solidFill>
              <a:latin typeface="Arial Bold"/>
              <a:ea typeface="Open Sans"/>
              <a:cs typeface="Open Sans"/>
            </a:endParaRPr>
          </a:p>
        </p:txBody>
      </p:sp>
      <p:sp>
        <p:nvSpPr>
          <p:cNvPr id="6" name="TextBox 6"/>
          <p:cNvSpPr txBox="1"/>
          <p:nvPr/>
        </p:nvSpPr>
        <p:spPr>
          <a:xfrm>
            <a:off x="9426624" y="8725484"/>
            <a:ext cx="8635473" cy="707053"/>
          </a:xfrm>
          <a:prstGeom prst="rect">
            <a:avLst/>
          </a:prstGeom>
        </p:spPr>
        <p:txBody>
          <a:bodyPr lIns="0" tIns="0" rIns="0" bIns="0" rtlCol="0" anchor="t">
            <a:spAutoFit/>
          </a:bodyPr>
          <a:lstStyle/>
          <a:p>
            <a:pPr algn="r">
              <a:lnSpc>
                <a:spcPts val="2673"/>
              </a:lnSpc>
            </a:pPr>
            <a:r>
              <a:rPr lang="en-US" sz="2475">
                <a:solidFill>
                  <a:srgbClr val="FFFFFF"/>
                </a:solidFill>
                <a:latin typeface="Arial Bold"/>
              </a:rPr>
              <a:t>@futuregencymru</a:t>
            </a:r>
            <a:endParaRPr lang="en-US"/>
          </a:p>
          <a:p>
            <a:pPr algn="ctr">
              <a:lnSpc>
                <a:spcPts val="2970"/>
              </a:lnSpc>
            </a:pPr>
            <a:endParaRPr lang="en-US" sz="2475">
              <a:solidFill>
                <a:srgbClr val="FFFFFF"/>
              </a:solidFill>
              <a:latin typeface="Arial Bold"/>
            </a:endParaRPr>
          </a:p>
        </p:txBody>
      </p:sp>
      <p:sp>
        <p:nvSpPr>
          <p:cNvPr id="7" name="TextBox 4">
            <a:extLst>
              <a:ext uri="{FF2B5EF4-FFF2-40B4-BE49-F238E27FC236}">
                <a16:creationId xmlns:a16="http://schemas.microsoft.com/office/drawing/2014/main" id="{6F18E2F6-1EA3-8D6C-AF04-8862599C0C2F}"/>
              </a:ext>
            </a:extLst>
          </p:cNvPr>
          <p:cNvSpPr txBox="1"/>
          <p:nvPr/>
        </p:nvSpPr>
        <p:spPr>
          <a:xfrm>
            <a:off x="16402542" y="9159967"/>
            <a:ext cx="12719862" cy="1038746"/>
          </a:xfrm>
          <a:prstGeom prst="rect">
            <a:avLst/>
          </a:prstGeom>
        </p:spPr>
        <p:txBody>
          <a:bodyPr lIns="0" tIns="0" rIns="0" bIns="0" rtlCol="0" anchor="t">
            <a:spAutoFit/>
          </a:bodyPr>
          <a:lstStyle/>
          <a:p>
            <a:pPr>
              <a:lnSpc>
                <a:spcPts val="2673"/>
              </a:lnSpc>
            </a:pPr>
            <a:endParaRPr lang="en-US">
              <a:solidFill>
                <a:srgbClr val="FFFFFF"/>
              </a:solidFill>
              <a:latin typeface="Arial Bold"/>
              <a:cs typeface="Arial Bold"/>
            </a:endParaRPr>
          </a:p>
          <a:p>
            <a:pPr>
              <a:lnSpc>
                <a:spcPts val="2673"/>
              </a:lnSpc>
            </a:pPr>
            <a:r>
              <a:rPr lang="en-US">
                <a:solidFill>
                  <a:srgbClr val="FFFFFF"/>
                </a:solidFill>
                <a:latin typeface="Arial Bold"/>
                <a:cs typeface="Arial Bold"/>
              </a:rPr>
              <a:t>3rd August 2023</a:t>
            </a:r>
          </a:p>
          <a:p>
            <a:pPr>
              <a:lnSpc>
                <a:spcPts val="2673"/>
              </a:lnSpc>
            </a:pPr>
            <a:r>
              <a:rPr lang="en-US">
                <a:solidFill>
                  <a:srgbClr val="FFFFFF"/>
                </a:solidFill>
                <a:latin typeface="Arial Bold"/>
                <a:cs typeface="Arial Bold"/>
              </a:rPr>
              <a:t>3ydd Awst 2023 </a:t>
            </a:r>
            <a:endParaRPr lang="en-US" sz="1200">
              <a:cs typeface="Calibri"/>
            </a:endParaRPr>
          </a:p>
        </p:txBody>
      </p:sp>
      <p:pic>
        <p:nvPicPr>
          <p:cNvPr id="8" name="Picture 8" descr="A blue sign with white text&#10;&#10;Description automatically generated">
            <a:extLst>
              <a:ext uri="{FF2B5EF4-FFF2-40B4-BE49-F238E27FC236}">
                <a16:creationId xmlns:a16="http://schemas.microsoft.com/office/drawing/2014/main" id="{3A6BDCB4-529F-68C4-17F6-295552758F52}"/>
              </a:ext>
            </a:extLst>
          </p:cNvPr>
          <p:cNvPicPr>
            <a:picLocks noChangeAspect="1"/>
          </p:cNvPicPr>
          <p:nvPr/>
        </p:nvPicPr>
        <p:blipFill>
          <a:blip r:embed="rId5"/>
          <a:stretch>
            <a:fillRect/>
          </a:stretch>
        </p:blipFill>
        <p:spPr>
          <a:xfrm>
            <a:off x="190703" y="181786"/>
            <a:ext cx="2609850" cy="13144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DA165B-B7DF-4BDB-AEC3-7B91E8F671E2}"/>
              </a:ext>
            </a:extLst>
          </p:cNvPr>
          <p:cNvSpPr/>
          <p:nvPr/>
        </p:nvSpPr>
        <p:spPr>
          <a:xfrm>
            <a:off x="207" y="1"/>
            <a:ext cx="18288000" cy="366674"/>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p>
        </p:txBody>
      </p:sp>
      <p:pic>
        <p:nvPicPr>
          <p:cNvPr id="3" name="Content Placeholder 5" descr="Icon&#10;&#10;Description automatically generated">
            <a:extLst>
              <a:ext uri="{FF2B5EF4-FFF2-40B4-BE49-F238E27FC236}">
                <a16:creationId xmlns:a16="http://schemas.microsoft.com/office/drawing/2014/main" id="{964F5017-C57A-462E-9319-1441884C1CD7}"/>
              </a:ext>
            </a:extLst>
          </p:cNvPr>
          <p:cNvPicPr>
            <a:picLocks noChangeAspect="1"/>
          </p:cNvPicPr>
          <p:nvPr/>
        </p:nvPicPr>
        <p:blipFill rotWithShape="1">
          <a:blip r:embed="rId2"/>
          <a:srcRect t="19800"/>
          <a:stretch/>
        </p:blipFill>
        <p:spPr>
          <a:xfrm>
            <a:off x="876506" y="87841"/>
            <a:ext cx="4248150" cy="733346"/>
          </a:xfrm>
          <a:prstGeom prst="rect">
            <a:avLst/>
          </a:prstGeom>
        </p:spPr>
      </p:pic>
      <p:pic>
        <p:nvPicPr>
          <p:cNvPr id="8" name="Picture 5" descr="A picture containing chart&#10;&#10;Description automatically generated">
            <a:extLst>
              <a:ext uri="{FF2B5EF4-FFF2-40B4-BE49-F238E27FC236}">
                <a16:creationId xmlns:a16="http://schemas.microsoft.com/office/drawing/2014/main" id="{52D387AE-F685-4A42-AA6D-C82DFAF1CE03}"/>
              </a:ext>
            </a:extLst>
          </p:cNvPr>
          <p:cNvPicPr>
            <a:picLocks noChangeAspect="1"/>
          </p:cNvPicPr>
          <p:nvPr/>
        </p:nvPicPr>
        <p:blipFill>
          <a:blip r:embed="rId3"/>
          <a:stretch>
            <a:fillRect/>
          </a:stretch>
        </p:blipFill>
        <p:spPr>
          <a:xfrm>
            <a:off x="1558661" y="586800"/>
            <a:ext cx="6412945" cy="9585324"/>
          </a:xfrm>
          <a:prstGeom prst="rect">
            <a:avLst/>
          </a:prstGeom>
        </p:spPr>
      </p:pic>
      <p:sp>
        <p:nvSpPr>
          <p:cNvPr id="10" name="TextBox 9">
            <a:extLst>
              <a:ext uri="{FF2B5EF4-FFF2-40B4-BE49-F238E27FC236}">
                <a16:creationId xmlns:a16="http://schemas.microsoft.com/office/drawing/2014/main" id="{95081041-9A5E-4A90-BDCC-6687BF73B93C}"/>
              </a:ext>
            </a:extLst>
          </p:cNvPr>
          <p:cNvSpPr txBox="1"/>
          <p:nvPr/>
        </p:nvSpPr>
        <p:spPr>
          <a:xfrm>
            <a:off x="8246259" y="2841969"/>
            <a:ext cx="9504275" cy="3877985"/>
          </a:xfrm>
          <a:prstGeom prst="rect">
            <a:avLst/>
          </a:prstGeom>
          <a:noFill/>
        </p:spPr>
        <p:txBody>
          <a:bodyPr wrap="square" lIns="137160" tIns="68580" rIns="137160" bIns="68580" rtlCol="0" anchor="t">
            <a:spAutoFit/>
          </a:bodyPr>
          <a:lstStyle/>
          <a:p>
            <a:pPr algn="ctr"/>
            <a:r>
              <a:rPr lang="en-US" sz="8100" b="1">
                <a:solidFill>
                  <a:srgbClr val="92D050"/>
                </a:solidFill>
                <a:cs typeface="Arial"/>
              </a:rPr>
              <a:t>Unborn generations = 6.75 trillion </a:t>
            </a:r>
            <a:r>
              <a:rPr lang="en-US" sz="8100" b="1">
                <a:solidFill>
                  <a:schemeClr val="accent1"/>
                </a:solidFill>
                <a:cs typeface="Arial"/>
              </a:rPr>
              <a:t> </a:t>
            </a:r>
            <a:br>
              <a:rPr lang="en-US" sz="8100">
                <a:cs typeface="Arial" panose="020B0604020202020204" pitchFamily="34" charset="0"/>
              </a:rPr>
            </a:br>
            <a:endParaRPr lang="en-US" sz="8100">
              <a:solidFill>
                <a:schemeClr val="accent1"/>
              </a:solidFill>
              <a:cs typeface="Calibri"/>
            </a:endParaRPr>
          </a:p>
        </p:txBody>
      </p:sp>
      <p:pic>
        <p:nvPicPr>
          <p:cNvPr id="12" name="Picture 11" descr="Text, letter&#10;&#10;Description automatically generated">
            <a:extLst>
              <a:ext uri="{FF2B5EF4-FFF2-40B4-BE49-F238E27FC236}">
                <a16:creationId xmlns:a16="http://schemas.microsoft.com/office/drawing/2014/main" id="{F4CAB60C-9CE9-4DCF-83BE-F8C6AE9436AE}"/>
              </a:ext>
            </a:extLst>
          </p:cNvPr>
          <p:cNvPicPr>
            <a:picLocks noChangeAspect="1"/>
          </p:cNvPicPr>
          <p:nvPr/>
        </p:nvPicPr>
        <p:blipFill>
          <a:blip r:embed="rId4"/>
          <a:stretch>
            <a:fillRect/>
          </a:stretch>
        </p:blipFill>
        <p:spPr>
          <a:xfrm>
            <a:off x="14568616" y="8699038"/>
            <a:ext cx="3159893" cy="1261724"/>
          </a:xfrm>
          <a:prstGeom prst="rect">
            <a:avLst/>
          </a:prstGeom>
        </p:spPr>
      </p:pic>
    </p:spTree>
    <p:extLst>
      <p:ext uri="{BB962C8B-B14F-4D97-AF65-F5344CB8AC3E}">
        <p14:creationId xmlns:p14="http://schemas.microsoft.com/office/powerpoint/2010/main" val="101202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DA165B-B7DF-4BDB-AEC3-7B91E8F671E2}"/>
              </a:ext>
            </a:extLst>
          </p:cNvPr>
          <p:cNvSpPr/>
          <p:nvPr/>
        </p:nvSpPr>
        <p:spPr>
          <a:xfrm>
            <a:off x="1422340" y="965199"/>
            <a:ext cx="15443318" cy="309638"/>
          </a:xfrm>
          <a:prstGeom prst="rect">
            <a:avLst/>
          </a:prstGeom>
          <a:solidFill>
            <a:srgbClr val="FCD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p>
        </p:txBody>
      </p:sp>
      <p:pic>
        <p:nvPicPr>
          <p:cNvPr id="3" name="Content Placeholder 5" descr="Icon&#10;&#10;Description automatically generated">
            <a:extLst>
              <a:ext uri="{FF2B5EF4-FFF2-40B4-BE49-F238E27FC236}">
                <a16:creationId xmlns:a16="http://schemas.microsoft.com/office/drawing/2014/main" id="{964F5017-C57A-462E-9319-1441884C1CD7}"/>
              </a:ext>
            </a:extLst>
          </p:cNvPr>
          <p:cNvPicPr>
            <a:picLocks noChangeAspect="1"/>
          </p:cNvPicPr>
          <p:nvPr/>
        </p:nvPicPr>
        <p:blipFill rotWithShape="1">
          <a:blip r:embed="rId3"/>
          <a:srcRect t="19800"/>
          <a:stretch/>
        </p:blipFill>
        <p:spPr>
          <a:xfrm>
            <a:off x="2162331" y="1039376"/>
            <a:ext cx="3587354" cy="619275"/>
          </a:xfrm>
          <a:prstGeom prst="rect">
            <a:avLst/>
          </a:prstGeom>
        </p:spPr>
      </p:pic>
      <p:pic>
        <p:nvPicPr>
          <p:cNvPr id="5" name="Picture 5" descr="A screenshot of a video&#10;&#10;Description automatically generated">
            <a:extLst>
              <a:ext uri="{FF2B5EF4-FFF2-40B4-BE49-F238E27FC236}">
                <a16:creationId xmlns:a16="http://schemas.microsoft.com/office/drawing/2014/main" id="{E2046C17-F45D-DBFE-B643-9FABBC4930E9}"/>
              </a:ext>
            </a:extLst>
          </p:cNvPr>
          <p:cNvPicPr>
            <a:picLocks noChangeAspect="1"/>
          </p:cNvPicPr>
          <p:nvPr/>
        </p:nvPicPr>
        <p:blipFill>
          <a:blip r:embed="rId4"/>
          <a:stretch>
            <a:fillRect/>
          </a:stretch>
        </p:blipFill>
        <p:spPr>
          <a:xfrm>
            <a:off x="579644" y="1934009"/>
            <a:ext cx="6460117" cy="7048409"/>
          </a:xfrm>
          <a:prstGeom prst="rect">
            <a:avLst/>
          </a:prstGeom>
        </p:spPr>
      </p:pic>
      <p:pic>
        <p:nvPicPr>
          <p:cNvPr id="8" name="Picture 8" descr="A group of people looking at a window&#10;&#10;Description automatically generated">
            <a:extLst>
              <a:ext uri="{FF2B5EF4-FFF2-40B4-BE49-F238E27FC236}">
                <a16:creationId xmlns:a16="http://schemas.microsoft.com/office/drawing/2014/main" id="{7524209D-20B2-A376-568F-5A36295A75EC}"/>
              </a:ext>
            </a:extLst>
          </p:cNvPr>
          <p:cNvPicPr>
            <a:picLocks noChangeAspect="1"/>
          </p:cNvPicPr>
          <p:nvPr/>
        </p:nvPicPr>
        <p:blipFill>
          <a:blip r:embed="rId5"/>
          <a:stretch>
            <a:fillRect/>
          </a:stretch>
        </p:blipFill>
        <p:spPr>
          <a:xfrm>
            <a:off x="9797854" y="875304"/>
            <a:ext cx="5859541" cy="5084226"/>
          </a:xfrm>
          <a:prstGeom prst="rect">
            <a:avLst/>
          </a:prstGeom>
        </p:spPr>
      </p:pic>
      <p:pic>
        <p:nvPicPr>
          <p:cNvPr id="9" name="Picture 9" descr="A lake with mountains in the background&#10;&#10;Description automatically generated">
            <a:extLst>
              <a:ext uri="{FF2B5EF4-FFF2-40B4-BE49-F238E27FC236}">
                <a16:creationId xmlns:a16="http://schemas.microsoft.com/office/drawing/2014/main" id="{8D8106C1-3056-06EA-1E34-372445C2303E}"/>
              </a:ext>
            </a:extLst>
          </p:cNvPr>
          <p:cNvPicPr>
            <a:picLocks noChangeAspect="1"/>
          </p:cNvPicPr>
          <p:nvPr/>
        </p:nvPicPr>
        <p:blipFill>
          <a:blip r:embed="rId6"/>
          <a:stretch>
            <a:fillRect/>
          </a:stretch>
        </p:blipFill>
        <p:spPr>
          <a:xfrm>
            <a:off x="6044120" y="1740808"/>
            <a:ext cx="6185417" cy="5307150"/>
          </a:xfrm>
          <a:prstGeom prst="rect">
            <a:avLst/>
          </a:prstGeom>
        </p:spPr>
      </p:pic>
      <p:pic>
        <p:nvPicPr>
          <p:cNvPr id="10" name="Picture 10" descr="A screenshot of a website&#10;&#10;Description automatically generated">
            <a:extLst>
              <a:ext uri="{FF2B5EF4-FFF2-40B4-BE49-F238E27FC236}">
                <a16:creationId xmlns:a16="http://schemas.microsoft.com/office/drawing/2014/main" id="{2384E4BC-9A35-4324-9B0C-A67EC3E49F2C}"/>
              </a:ext>
            </a:extLst>
          </p:cNvPr>
          <p:cNvPicPr>
            <a:picLocks noChangeAspect="1"/>
          </p:cNvPicPr>
          <p:nvPr/>
        </p:nvPicPr>
        <p:blipFill>
          <a:blip r:embed="rId7"/>
          <a:stretch>
            <a:fillRect/>
          </a:stretch>
        </p:blipFill>
        <p:spPr>
          <a:xfrm>
            <a:off x="11566188" y="4517692"/>
            <a:ext cx="6293795" cy="5312916"/>
          </a:xfrm>
          <a:prstGeom prst="rect">
            <a:avLst/>
          </a:prstGeom>
        </p:spPr>
      </p:pic>
      <p:pic>
        <p:nvPicPr>
          <p:cNvPr id="11" name="Picture 12" descr="A screenshot of a computer&#10;&#10;Description automatically generated">
            <a:extLst>
              <a:ext uri="{FF2B5EF4-FFF2-40B4-BE49-F238E27FC236}">
                <a16:creationId xmlns:a16="http://schemas.microsoft.com/office/drawing/2014/main" id="{55AE83D2-9F2C-7D91-F2C6-75803363F733}"/>
              </a:ext>
            </a:extLst>
          </p:cNvPr>
          <p:cNvPicPr>
            <a:picLocks noChangeAspect="1"/>
          </p:cNvPicPr>
          <p:nvPr/>
        </p:nvPicPr>
        <p:blipFill>
          <a:blip r:embed="rId8"/>
          <a:stretch>
            <a:fillRect/>
          </a:stretch>
        </p:blipFill>
        <p:spPr>
          <a:xfrm>
            <a:off x="4878421" y="5246327"/>
            <a:ext cx="7619189" cy="5095921"/>
          </a:xfrm>
          <a:prstGeom prst="rect">
            <a:avLst/>
          </a:prstGeom>
        </p:spPr>
      </p:pic>
    </p:spTree>
    <p:extLst>
      <p:ext uri="{BB962C8B-B14F-4D97-AF65-F5344CB8AC3E}">
        <p14:creationId xmlns:p14="http://schemas.microsoft.com/office/powerpoint/2010/main" val="126429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3">
              <a:extLst>
                <a:ext uri="{28A0092B-C50C-407E-A947-70E740481C1C}">
                  <a14:useLocalDpi xmlns:a14="http://schemas.microsoft.com/office/drawing/2010/main" val="0"/>
                </a:ext>
              </a:extLst>
            </a:blip>
            <a:stretch>
              <a:fillRect/>
            </a:stretch>
          </a:blipFill>
        </p:spPr>
      </p:sp>
      <p:sp>
        <p:nvSpPr>
          <p:cNvPr id="3" name="TextBox 3"/>
          <p:cNvSpPr txBox="1"/>
          <p:nvPr/>
        </p:nvSpPr>
        <p:spPr>
          <a:xfrm>
            <a:off x="3852140" y="9313861"/>
            <a:ext cx="10187464" cy="406866"/>
          </a:xfrm>
          <a:prstGeom prst="rect">
            <a:avLst/>
          </a:prstGeom>
        </p:spPr>
        <p:txBody>
          <a:bodyPr lIns="0" tIns="0" rIns="0" bIns="0" rtlCol="0" anchor="t">
            <a:spAutoFit/>
          </a:bodyPr>
          <a:lstStyle/>
          <a:p>
            <a:pPr algn="ctr">
              <a:lnSpc>
                <a:spcPts val="2879"/>
              </a:lnSpc>
            </a:pPr>
            <a:r>
              <a:rPr lang="en-US" sz="2400" spc="-95">
                <a:solidFill>
                  <a:srgbClr val="808080"/>
                </a:solidFill>
                <a:latin typeface="Open Sans"/>
              </a:rPr>
              <a:t>cenedlaethaurdyfodol.cymru | futuregenerations.wales | @futuregencymru</a:t>
            </a:r>
          </a:p>
        </p:txBody>
      </p:sp>
      <p:grpSp>
        <p:nvGrpSpPr>
          <p:cNvPr id="4" name="Group 4"/>
          <p:cNvGrpSpPr/>
          <p:nvPr/>
        </p:nvGrpSpPr>
        <p:grpSpPr>
          <a:xfrm>
            <a:off x="0" y="0"/>
            <a:ext cx="18288000" cy="372718"/>
            <a:chOff x="0" y="0"/>
            <a:chExt cx="24384000" cy="496958"/>
          </a:xfrm>
        </p:grpSpPr>
        <p:sp>
          <p:nvSpPr>
            <p:cNvPr id="5" name="Freeform 5"/>
            <p:cNvSpPr/>
            <p:nvPr/>
          </p:nvSpPr>
          <p:spPr>
            <a:xfrm>
              <a:off x="0" y="0"/>
              <a:ext cx="24384000" cy="496951"/>
            </a:xfrm>
            <a:custGeom>
              <a:avLst/>
              <a:gdLst/>
              <a:ahLst/>
              <a:cxnLst/>
              <a:rect l="l" t="t" r="r" b="b"/>
              <a:pathLst>
                <a:path w="24384000" h="496951">
                  <a:moveTo>
                    <a:pt x="0" y="0"/>
                  </a:moveTo>
                  <a:lnTo>
                    <a:pt x="24384000" y="0"/>
                  </a:lnTo>
                  <a:lnTo>
                    <a:pt x="24384000" y="496951"/>
                  </a:lnTo>
                  <a:lnTo>
                    <a:pt x="0" y="496951"/>
                  </a:lnTo>
                  <a:close/>
                </a:path>
              </a:pathLst>
            </a:custGeom>
            <a:solidFill>
              <a:srgbClr val="0075C9"/>
            </a:solidFill>
          </p:spPr>
        </p:sp>
      </p:grpSp>
      <p:sp>
        <p:nvSpPr>
          <p:cNvPr id="6" name="Freeform 6"/>
          <p:cNvSpPr/>
          <p:nvPr/>
        </p:nvSpPr>
        <p:spPr>
          <a:xfrm>
            <a:off x="489088" y="135183"/>
            <a:ext cx="4800600" cy="657977"/>
          </a:xfrm>
          <a:custGeom>
            <a:avLst/>
            <a:gdLst/>
            <a:ahLst/>
            <a:cxnLst/>
            <a:rect l="l" t="t" r="r" b="b"/>
            <a:pathLst>
              <a:path w="4800600" h="657977">
                <a:moveTo>
                  <a:pt x="0" y="0"/>
                </a:moveTo>
                <a:lnTo>
                  <a:pt x="4800600" y="0"/>
                </a:lnTo>
                <a:lnTo>
                  <a:pt x="4800600" y="657977"/>
                </a:lnTo>
                <a:lnTo>
                  <a:pt x="0" y="657977"/>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0" name="TextBox 1">
            <a:extLst>
              <a:ext uri="{FF2B5EF4-FFF2-40B4-BE49-F238E27FC236}">
                <a16:creationId xmlns:a16="http://schemas.microsoft.com/office/drawing/2014/main" id="{9C1F3DFF-080E-CFB0-6AD3-CD37C62EC952}"/>
              </a:ext>
            </a:extLst>
          </p:cNvPr>
          <p:cNvSpPr txBox="1"/>
          <p:nvPr/>
        </p:nvSpPr>
        <p:spPr>
          <a:xfrm>
            <a:off x="801707" y="767749"/>
            <a:ext cx="10373340" cy="169277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E6CDD"/>
                </a:solidFill>
                <a:latin typeface="Segoe UI"/>
                <a:cs typeface="Segoe UI"/>
              </a:rPr>
              <a:t>“What Wales is doing today </a:t>
            </a:r>
            <a:r>
              <a:rPr lang="en-US" sz="3200">
                <a:solidFill>
                  <a:srgbClr val="B4E51A"/>
                </a:solidFill>
                <a:latin typeface="Segoe UI"/>
                <a:cs typeface="Segoe UI"/>
              </a:rPr>
              <a:t>the world will do tomorrow”</a:t>
            </a:r>
            <a:r>
              <a:rPr lang="en-US" sz="3200">
                <a:solidFill>
                  <a:srgbClr val="0E6CDD"/>
                </a:solidFill>
                <a:latin typeface="Segoe UI"/>
                <a:cs typeface="Segoe UI"/>
              </a:rPr>
              <a:t>​​ </a:t>
            </a:r>
            <a:endParaRPr lang="en-US" sz="3200">
              <a:cs typeface="Calibri"/>
            </a:endParaRPr>
          </a:p>
          <a:p>
            <a:r>
              <a:rPr lang="en-US" sz="2000">
                <a:solidFill>
                  <a:srgbClr val="000000"/>
                </a:solidFill>
                <a:latin typeface="Segoe UI"/>
                <a:cs typeface="Segoe UI"/>
              </a:rPr>
              <a:t>Nikil Seth, former Director of Sustainable Development United Nations (2015)</a:t>
            </a:r>
            <a:endParaRPr lang="en-US" sz="2000">
              <a:cs typeface="Calibri"/>
            </a:endParaRPr>
          </a:p>
          <a:p>
            <a:endParaRPr lang="en-US" sz="2000">
              <a:solidFill>
                <a:srgbClr val="0E6CDD"/>
              </a:solidFill>
              <a:latin typeface="Segoe UI"/>
              <a:cs typeface="Segoe UI"/>
            </a:endParaRPr>
          </a:p>
        </p:txBody>
      </p:sp>
      <p:pic>
        <p:nvPicPr>
          <p:cNvPr id="11" name="Picture 11" descr="A map of the world&#10;&#10;Description automatically generated">
            <a:extLst>
              <a:ext uri="{FF2B5EF4-FFF2-40B4-BE49-F238E27FC236}">
                <a16:creationId xmlns:a16="http://schemas.microsoft.com/office/drawing/2014/main" id="{91B7B19C-B4AB-3160-AE05-2D33395CF714}"/>
              </a:ext>
            </a:extLst>
          </p:cNvPr>
          <p:cNvPicPr>
            <a:picLocks noChangeAspect="1"/>
          </p:cNvPicPr>
          <p:nvPr/>
        </p:nvPicPr>
        <p:blipFill>
          <a:blip r:embed="rId5"/>
          <a:stretch>
            <a:fillRect/>
          </a:stretch>
        </p:blipFill>
        <p:spPr>
          <a:xfrm>
            <a:off x="348792" y="2572339"/>
            <a:ext cx="12629560" cy="6320671"/>
          </a:xfrm>
          <a:prstGeom prst="rect">
            <a:avLst/>
          </a:prstGeom>
        </p:spPr>
      </p:pic>
      <p:sp>
        <p:nvSpPr>
          <p:cNvPr id="12" name="Rectangle 11">
            <a:extLst>
              <a:ext uri="{FF2B5EF4-FFF2-40B4-BE49-F238E27FC236}">
                <a16:creationId xmlns:a16="http://schemas.microsoft.com/office/drawing/2014/main" id="{1B4C67A2-3BDA-2033-EF14-1AB7C9778E26}"/>
              </a:ext>
            </a:extLst>
          </p:cNvPr>
          <p:cNvSpPr/>
          <p:nvPr/>
        </p:nvSpPr>
        <p:spPr>
          <a:xfrm>
            <a:off x="12618848" y="2838968"/>
            <a:ext cx="3484061" cy="57917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a:latin typeface="Arial Nova"/>
                <a:ea typeface="+mn-lt"/>
                <a:cs typeface="+mn-lt"/>
              </a:rPr>
              <a:t>Agweddau </a:t>
            </a:r>
            <a:r>
              <a:rPr lang="en-GB" sz="2400" b="1" err="1">
                <a:latin typeface="Arial Nova"/>
                <a:ea typeface="+mn-lt"/>
                <a:cs typeface="+mn-lt"/>
              </a:rPr>
              <a:t>Llesiant</a:t>
            </a:r>
            <a:r>
              <a:rPr lang="en-GB" sz="2400" b="1">
                <a:latin typeface="Arial Nova"/>
                <a:ea typeface="+mn-lt"/>
                <a:cs typeface="+mn-lt"/>
              </a:rPr>
              <a:t> a Chenedlaethau’r </a:t>
            </a:r>
            <a:r>
              <a:rPr lang="en-GB" sz="2400" b="1" err="1">
                <a:latin typeface="Arial Nova"/>
                <a:ea typeface="+mn-lt"/>
                <a:cs typeface="+mn-lt"/>
              </a:rPr>
              <a:t>Dyfodol</a:t>
            </a:r>
            <a:r>
              <a:rPr lang="en-GB" sz="2400" b="1">
                <a:latin typeface="Arial Nova"/>
                <a:ea typeface="+mn-lt"/>
                <a:cs typeface="+mn-lt"/>
              </a:rPr>
              <a:t> </a:t>
            </a:r>
            <a:r>
              <a:rPr lang="en-GB" sz="2400" b="1" err="1">
                <a:latin typeface="Arial Nova"/>
                <a:ea typeface="+mn-lt"/>
                <a:cs typeface="+mn-lt"/>
              </a:rPr>
              <a:t>ar</a:t>
            </a:r>
            <a:r>
              <a:rPr lang="en-GB" sz="2400" b="1">
                <a:latin typeface="Arial Nova"/>
                <a:ea typeface="+mn-lt"/>
                <a:cs typeface="+mn-lt"/>
              </a:rPr>
              <a:t> draws y </a:t>
            </a:r>
            <a:r>
              <a:rPr lang="en-GB" sz="2400" b="1" err="1">
                <a:latin typeface="Arial Nova"/>
                <a:ea typeface="+mn-lt"/>
                <a:cs typeface="+mn-lt"/>
              </a:rPr>
              <a:t>byd</a:t>
            </a:r>
            <a:endParaRPr lang="en-US" sz="2400" b="1">
              <a:latin typeface="Arial Nova"/>
              <a:ea typeface="Arimo Bold"/>
              <a:cs typeface="Calibri"/>
            </a:endParaRPr>
          </a:p>
          <a:p>
            <a:pPr algn="ctr"/>
            <a:endParaRPr lang="en-GB" sz="2400" b="1">
              <a:latin typeface="Arial Nova"/>
              <a:ea typeface="+mn-lt"/>
              <a:cs typeface="+mn-lt"/>
            </a:endParaRPr>
          </a:p>
          <a:p>
            <a:pPr algn="ctr"/>
            <a:endParaRPr lang="en-GB" sz="2400" b="1">
              <a:latin typeface="Arial Nova"/>
              <a:ea typeface="+mn-lt"/>
              <a:cs typeface="+mn-lt"/>
            </a:endParaRPr>
          </a:p>
          <a:p>
            <a:pPr algn="ctr"/>
            <a:r>
              <a:rPr lang="en-GB" sz="2000" err="1">
                <a:latin typeface="Arial Nova"/>
                <a:ea typeface="+mn-lt"/>
                <a:cs typeface="+mn-lt"/>
              </a:rPr>
              <a:t>Mae’r</a:t>
            </a:r>
            <a:r>
              <a:rPr lang="en-GB" sz="2000">
                <a:latin typeface="Arial Nova"/>
                <a:ea typeface="+mn-lt"/>
                <a:cs typeface="+mn-lt"/>
              </a:rPr>
              <a:t> map </a:t>
            </a:r>
            <a:r>
              <a:rPr lang="en-GB" sz="2000" err="1">
                <a:latin typeface="Arial Nova"/>
                <a:ea typeface="+mn-lt"/>
                <a:cs typeface="+mn-lt"/>
              </a:rPr>
              <a:t>hwn</a:t>
            </a:r>
            <a:r>
              <a:rPr lang="en-GB" sz="2000">
                <a:latin typeface="Arial Nova"/>
                <a:ea typeface="+mn-lt"/>
                <a:cs typeface="+mn-lt"/>
              </a:rPr>
              <a:t> </a:t>
            </a:r>
            <a:r>
              <a:rPr lang="en-GB" sz="2000" err="1">
                <a:latin typeface="Arial Nova"/>
                <a:ea typeface="+mn-lt"/>
                <a:cs typeface="+mn-lt"/>
              </a:rPr>
              <a:t>yn</a:t>
            </a:r>
            <a:r>
              <a:rPr lang="en-GB" sz="2000">
                <a:latin typeface="Arial Nova"/>
                <a:ea typeface="+mn-lt"/>
                <a:cs typeface="+mn-lt"/>
              </a:rPr>
              <a:t> </a:t>
            </a:r>
            <a:r>
              <a:rPr lang="en-GB" sz="2000" err="1">
                <a:latin typeface="Arial Nova"/>
                <a:ea typeface="+mn-lt"/>
                <a:cs typeface="+mn-lt"/>
              </a:rPr>
              <a:t>amlinellu</a:t>
            </a:r>
            <a:r>
              <a:rPr lang="en-GB" sz="2000">
                <a:latin typeface="Arial Nova"/>
                <a:ea typeface="+mn-lt"/>
                <a:cs typeface="+mn-lt"/>
              </a:rPr>
              <a:t> </a:t>
            </a:r>
            <a:r>
              <a:rPr lang="en-GB" sz="2000" err="1">
                <a:latin typeface="Arial Nova"/>
                <a:ea typeface="+mn-lt"/>
                <a:cs typeface="+mn-lt"/>
              </a:rPr>
              <a:t>sut</a:t>
            </a:r>
            <a:r>
              <a:rPr lang="en-GB" sz="2000">
                <a:latin typeface="Arial Nova"/>
                <a:ea typeface="+mn-lt"/>
                <a:cs typeface="+mn-lt"/>
              </a:rPr>
              <a:t> </a:t>
            </a:r>
            <a:r>
              <a:rPr lang="en-GB" sz="2000" err="1">
                <a:latin typeface="Arial Nova"/>
                <a:ea typeface="+mn-lt"/>
                <a:cs typeface="+mn-lt"/>
              </a:rPr>
              <a:t>mae</a:t>
            </a:r>
            <a:r>
              <a:rPr lang="en-GB" sz="2000">
                <a:latin typeface="Arial Nova"/>
                <a:ea typeface="+mn-lt"/>
                <a:cs typeface="+mn-lt"/>
              </a:rPr>
              <a:t> </a:t>
            </a:r>
            <a:r>
              <a:rPr lang="en-GB" sz="2000" err="1">
                <a:latin typeface="Arial Nova"/>
                <a:ea typeface="+mn-lt"/>
                <a:cs typeface="+mn-lt"/>
              </a:rPr>
              <a:t>Comisiynydd</a:t>
            </a:r>
            <a:r>
              <a:rPr lang="en-GB" sz="2000">
                <a:latin typeface="Arial Nova"/>
                <a:ea typeface="+mn-lt"/>
                <a:cs typeface="+mn-lt"/>
              </a:rPr>
              <a:t> </a:t>
            </a:r>
            <a:r>
              <a:rPr lang="en-GB" sz="2000" err="1">
                <a:latin typeface="Arial Nova"/>
                <a:ea typeface="+mn-lt"/>
                <a:cs typeface="+mn-lt"/>
              </a:rPr>
              <a:t>Cenedlaethau’r</a:t>
            </a:r>
            <a:r>
              <a:rPr lang="en-GB" sz="2000">
                <a:latin typeface="Arial Nova"/>
                <a:ea typeface="+mn-lt"/>
                <a:cs typeface="+mn-lt"/>
              </a:rPr>
              <a:t> </a:t>
            </a:r>
            <a:r>
              <a:rPr lang="en-GB" sz="2000" err="1">
                <a:latin typeface="Arial Nova"/>
                <a:ea typeface="+mn-lt"/>
                <a:cs typeface="+mn-lt"/>
              </a:rPr>
              <a:t>Dyfodol</a:t>
            </a:r>
            <a:r>
              <a:rPr lang="en-GB" sz="2000">
                <a:latin typeface="Arial Nova"/>
                <a:ea typeface="+mn-lt"/>
                <a:cs typeface="+mn-lt"/>
              </a:rPr>
              <a:t> Cymru a </a:t>
            </a:r>
            <a:r>
              <a:rPr lang="en-GB" sz="2000" err="1">
                <a:latin typeface="Arial Nova"/>
                <a:ea typeface="+mn-lt"/>
                <a:cs typeface="+mn-lt"/>
              </a:rPr>
              <a:t>Deddf</a:t>
            </a:r>
            <a:r>
              <a:rPr lang="en-GB" sz="2000">
                <a:latin typeface="Arial Nova"/>
                <a:ea typeface="+mn-lt"/>
                <a:cs typeface="+mn-lt"/>
              </a:rPr>
              <a:t> </a:t>
            </a:r>
            <a:r>
              <a:rPr lang="en-GB" sz="2000" err="1">
                <a:latin typeface="Arial Nova"/>
                <a:ea typeface="+mn-lt"/>
                <a:cs typeface="+mn-lt"/>
              </a:rPr>
              <a:t>Llesiant</a:t>
            </a:r>
            <a:r>
              <a:rPr lang="en-GB" sz="2000">
                <a:latin typeface="Arial Nova"/>
                <a:ea typeface="+mn-lt"/>
                <a:cs typeface="+mn-lt"/>
              </a:rPr>
              <a:t> </a:t>
            </a:r>
            <a:r>
              <a:rPr lang="en-GB" sz="2000" err="1">
                <a:latin typeface="Arial Nova"/>
                <a:ea typeface="+mn-lt"/>
                <a:cs typeface="+mn-lt"/>
              </a:rPr>
              <a:t>Cenedlaethau’r</a:t>
            </a:r>
            <a:r>
              <a:rPr lang="en-GB" sz="2000">
                <a:latin typeface="Arial Nova"/>
                <a:ea typeface="+mn-lt"/>
                <a:cs typeface="+mn-lt"/>
              </a:rPr>
              <a:t> </a:t>
            </a:r>
            <a:r>
              <a:rPr lang="en-GB" sz="2000" err="1">
                <a:latin typeface="Arial Nova"/>
                <a:ea typeface="+mn-lt"/>
                <a:cs typeface="+mn-lt"/>
              </a:rPr>
              <a:t>Dyfodol</a:t>
            </a:r>
            <a:r>
              <a:rPr lang="en-GB" sz="2000">
                <a:latin typeface="Arial Nova"/>
                <a:ea typeface="+mn-lt"/>
                <a:cs typeface="+mn-lt"/>
              </a:rPr>
              <a:t> </a:t>
            </a:r>
            <a:r>
              <a:rPr lang="en-GB" sz="2000" err="1">
                <a:latin typeface="Arial Nova"/>
                <a:ea typeface="+mn-lt"/>
                <a:cs typeface="+mn-lt"/>
              </a:rPr>
              <a:t>yng</a:t>
            </a:r>
            <a:r>
              <a:rPr lang="en-GB" sz="2000">
                <a:latin typeface="Arial Nova"/>
                <a:ea typeface="+mn-lt"/>
                <a:cs typeface="+mn-lt"/>
              </a:rPr>
              <a:t> </a:t>
            </a:r>
            <a:r>
              <a:rPr lang="en-GB" sz="2000" err="1">
                <a:latin typeface="Arial Nova"/>
                <a:ea typeface="+mn-lt"/>
                <a:cs typeface="+mn-lt"/>
              </a:rPr>
              <a:t>Nghymru</a:t>
            </a:r>
            <a:r>
              <a:rPr lang="en-GB" sz="2000">
                <a:latin typeface="Arial Nova"/>
                <a:ea typeface="+mn-lt"/>
                <a:cs typeface="+mn-lt"/>
              </a:rPr>
              <a:t> </a:t>
            </a:r>
            <a:r>
              <a:rPr lang="en-GB" sz="2000" err="1">
                <a:latin typeface="Arial Nova"/>
                <a:ea typeface="+mn-lt"/>
                <a:cs typeface="+mn-lt"/>
              </a:rPr>
              <a:t>wedi</a:t>
            </a:r>
            <a:r>
              <a:rPr lang="en-GB" sz="2000">
                <a:latin typeface="Arial Nova"/>
                <a:ea typeface="+mn-lt"/>
                <a:cs typeface="+mn-lt"/>
              </a:rPr>
              <a:t> </a:t>
            </a:r>
            <a:r>
              <a:rPr lang="en-GB" sz="2000" err="1">
                <a:latin typeface="Arial Nova"/>
                <a:ea typeface="+mn-lt"/>
                <a:cs typeface="+mn-lt"/>
              </a:rPr>
              <a:t>dylanwadu</a:t>
            </a:r>
            <a:r>
              <a:rPr lang="en-GB" sz="2000">
                <a:latin typeface="Arial Nova"/>
                <a:ea typeface="+mn-lt"/>
                <a:cs typeface="+mn-lt"/>
              </a:rPr>
              <a:t> </a:t>
            </a:r>
            <a:r>
              <a:rPr lang="en-GB" sz="2000" err="1">
                <a:latin typeface="Arial Nova"/>
                <a:ea typeface="+mn-lt"/>
                <a:cs typeface="+mn-lt"/>
              </a:rPr>
              <a:t>ar</a:t>
            </a:r>
            <a:r>
              <a:rPr lang="en-GB" sz="2000">
                <a:latin typeface="Arial Nova"/>
                <a:ea typeface="+mn-lt"/>
                <a:cs typeface="+mn-lt"/>
              </a:rPr>
              <a:t> </a:t>
            </a:r>
            <a:r>
              <a:rPr lang="en-GB" sz="2000" err="1">
                <a:latin typeface="Arial Nova"/>
                <a:ea typeface="+mn-lt"/>
                <a:cs typeface="+mn-lt"/>
              </a:rPr>
              <a:t>sefydliadau</a:t>
            </a:r>
            <a:r>
              <a:rPr lang="en-GB" sz="2000">
                <a:latin typeface="Arial Nova"/>
                <a:ea typeface="+mn-lt"/>
                <a:cs typeface="+mn-lt"/>
              </a:rPr>
              <a:t> </a:t>
            </a:r>
            <a:r>
              <a:rPr lang="en-GB" sz="2000" err="1">
                <a:latin typeface="Arial Nova"/>
                <a:ea typeface="+mn-lt"/>
                <a:cs typeface="+mn-lt"/>
              </a:rPr>
              <a:t>byd-eang</a:t>
            </a:r>
            <a:r>
              <a:rPr lang="en-GB" sz="2000">
                <a:latin typeface="Arial Nova"/>
                <a:ea typeface="+mn-lt"/>
                <a:cs typeface="+mn-lt"/>
              </a:rPr>
              <a:t> a </a:t>
            </a:r>
            <a:r>
              <a:rPr lang="en-GB" sz="2000" err="1">
                <a:latin typeface="Arial Nova"/>
                <a:ea typeface="+mn-lt"/>
                <a:cs typeface="+mn-lt"/>
              </a:rPr>
              <a:t>llywodraethau</a:t>
            </a:r>
            <a:r>
              <a:rPr lang="en-GB" sz="2000">
                <a:latin typeface="Arial Nova"/>
                <a:ea typeface="+mn-lt"/>
                <a:cs typeface="+mn-lt"/>
              </a:rPr>
              <a:t> </a:t>
            </a:r>
            <a:r>
              <a:rPr lang="en-GB" sz="2000" err="1">
                <a:latin typeface="Arial Nova"/>
                <a:ea typeface="+mn-lt"/>
                <a:cs typeface="+mn-lt"/>
              </a:rPr>
              <a:t>mewn</a:t>
            </a:r>
            <a:r>
              <a:rPr lang="en-GB" sz="2000">
                <a:latin typeface="Arial Nova"/>
                <a:ea typeface="+mn-lt"/>
                <a:cs typeface="+mn-lt"/>
              </a:rPr>
              <a:t> </a:t>
            </a:r>
            <a:r>
              <a:rPr lang="en-GB" sz="2000" err="1">
                <a:latin typeface="Arial Nova"/>
                <a:ea typeface="+mn-lt"/>
                <a:cs typeface="+mn-lt"/>
              </a:rPr>
              <a:t>gwledydd</a:t>
            </a:r>
            <a:r>
              <a:rPr lang="en-GB" sz="2000">
                <a:latin typeface="Arial Nova"/>
                <a:ea typeface="+mn-lt"/>
                <a:cs typeface="+mn-lt"/>
              </a:rPr>
              <a:t> </a:t>
            </a:r>
            <a:r>
              <a:rPr lang="en-GB" sz="2000" err="1">
                <a:latin typeface="Arial Nova"/>
                <a:ea typeface="+mn-lt"/>
                <a:cs typeface="+mn-lt"/>
              </a:rPr>
              <a:t>eraill</a:t>
            </a:r>
            <a:r>
              <a:rPr lang="en-GB" sz="2000">
                <a:latin typeface="Arial Nova"/>
                <a:ea typeface="+mn-lt"/>
                <a:cs typeface="+mn-lt"/>
              </a:rPr>
              <a:t> </a:t>
            </a:r>
            <a:r>
              <a:rPr lang="en-GB" sz="2000" err="1">
                <a:latin typeface="Arial Nova"/>
                <a:ea typeface="+mn-lt"/>
                <a:cs typeface="+mn-lt"/>
              </a:rPr>
              <a:t>i</a:t>
            </a:r>
            <a:r>
              <a:rPr lang="en-GB" sz="2000">
                <a:latin typeface="Arial Nova"/>
                <a:ea typeface="+mn-lt"/>
                <a:cs typeface="+mn-lt"/>
              </a:rPr>
              <a:t> </a:t>
            </a:r>
            <a:r>
              <a:rPr lang="en-GB" sz="2000" err="1">
                <a:latin typeface="Arial Nova"/>
                <a:ea typeface="+mn-lt"/>
                <a:cs typeface="+mn-lt"/>
              </a:rPr>
              <a:t>ymrwymo</a:t>
            </a:r>
            <a:r>
              <a:rPr lang="en-GB" sz="2000">
                <a:latin typeface="Arial Nova"/>
                <a:ea typeface="+mn-lt"/>
                <a:cs typeface="+mn-lt"/>
              </a:rPr>
              <a:t> </a:t>
            </a:r>
            <a:r>
              <a:rPr lang="en-GB" sz="2000" err="1">
                <a:latin typeface="Arial Nova"/>
                <a:ea typeface="+mn-lt"/>
                <a:cs typeface="+mn-lt"/>
              </a:rPr>
              <a:t>i</a:t>
            </a:r>
            <a:r>
              <a:rPr lang="en-GB" sz="2000">
                <a:latin typeface="Arial Nova"/>
                <a:ea typeface="+mn-lt"/>
                <a:cs typeface="+mn-lt"/>
              </a:rPr>
              <a:t> </a:t>
            </a:r>
            <a:r>
              <a:rPr lang="en-GB" sz="2000" err="1">
                <a:latin typeface="Arial Nova"/>
                <a:ea typeface="+mn-lt"/>
                <a:cs typeface="+mn-lt"/>
              </a:rPr>
              <a:t>lywodraethu</a:t>
            </a:r>
            <a:r>
              <a:rPr lang="en-GB" sz="2000">
                <a:latin typeface="Arial Nova"/>
                <a:ea typeface="+mn-lt"/>
                <a:cs typeface="+mn-lt"/>
              </a:rPr>
              <a:t> </a:t>
            </a:r>
            <a:r>
              <a:rPr lang="en-GB" sz="2000" err="1">
                <a:latin typeface="Arial Nova"/>
                <a:ea typeface="+mn-lt"/>
                <a:cs typeface="+mn-lt"/>
              </a:rPr>
              <a:t>cenedlaethau’r</a:t>
            </a:r>
            <a:r>
              <a:rPr lang="en-GB" sz="2000">
                <a:latin typeface="Arial Nova"/>
                <a:ea typeface="+mn-lt"/>
                <a:cs typeface="+mn-lt"/>
              </a:rPr>
              <a:t> </a:t>
            </a:r>
            <a:r>
              <a:rPr lang="en-GB" sz="2000" err="1">
                <a:latin typeface="Arial Nova"/>
                <a:ea typeface="+mn-lt"/>
                <a:cs typeface="+mn-lt"/>
              </a:rPr>
              <a:t>dyfodol</a:t>
            </a:r>
            <a:r>
              <a:rPr lang="en-GB" sz="2000">
                <a:latin typeface="Arial Nova"/>
                <a:ea typeface="+mn-lt"/>
                <a:cs typeface="+mn-lt"/>
              </a:rPr>
              <a:t>.</a:t>
            </a:r>
            <a:endParaRPr lang="en-GB" sz="2000">
              <a:latin typeface="Arial Nova"/>
            </a:endParaRPr>
          </a:p>
        </p:txBody>
      </p:sp>
    </p:spTree>
    <p:extLst>
      <p:ext uri="{BB962C8B-B14F-4D97-AF65-F5344CB8AC3E}">
        <p14:creationId xmlns:p14="http://schemas.microsoft.com/office/powerpoint/2010/main" val="362749681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612" y="-297006"/>
            <a:ext cx="18409224" cy="10803081"/>
          </a:xfrm>
          <a:custGeom>
            <a:avLst/>
            <a:gdLst/>
            <a:ahLst/>
            <a:cxnLst/>
            <a:rect l="l" t="t" r="r" b="b"/>
            <a:pathLst>
              <a:path w="18409224" h="10803081">
                <a:moveTo>
                  <a:pt x="0" y="0"/>
                </a:moveTo>
                <a:lnTo>
                  <a:pt x="18409224" y="0"/>
                </a:lnTo>
                <a:lnTo>
                  <a:pt x="18409224" y="10803081"/>
                </a:lnTo>
                <a:lnTo>
                  <a:pt x="0" y="10803081"/>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grpSp>
        <p:nvGrpSpPr>
          <p:cNvPr id="3" name="Group 3"/>
          <p:cNvGrpSpPr/>
          <p:nvPr/>
        </p:nvGrpSpPr>
        <p:grpSpPr>
          <a:xfrm>
            <a:off x="207" y="0"/>
            <a:ext cx="18288000" cy="366674"/>
            <a:chOff x="0" y="0"/>
            <a:chExt cx="24384000" cy="488898"/>
          </a:xfrm>
        </p:grpSpPr>
        <p:sp>
          <p:nvSpPr>
            <p:cNvPr id="4" name="Freeform 4"/>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5" name="Freeform 5"/>
          <p:cNvSpPr/>
          <p:nvPr/>
        </p:nvSpPr>
        <p:spPr>
          <a:xfrm>
            <a:off x="876505" y="87840"/>
            <a:ext cx="4248150" cy="733346"/>
          </a:xfrm>
          <a:custGeom>
            <a:avLst/>
            <a:gdLst/>
            <a:ahLst/>
            <a:cxnLst/>
            <a:rect l="l" t="t" r="r" b="b"/>
            <a:pathLst>
              <a:path w="4248150" h="733346">
                <a:moveTo>
                  <a:pt x="0" y="0"/>
                </a:moveTo>
                <a:lnTo>
                  <a:pt x="4248151" y="0"/>
                </a:lnTo>
                <a:lnTo>
                  <a:pt x="4248151" y="733346"/>
                </a:lnTo>
                <a:lnTo>
                  <a:pt x="0" y="733346"/>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2" name="TextBox 12"/>
          <p:cNvSpPr txBox="1"/>
          <p:nvPr/>
        </p:nvSpPr>
        <p:spPr>
          <a:xfrm>
            <a:off x="3852140" y="9256711"/>
            <a:ext cx="10187464" cy="464016"/>
          </a:xfrm>
          <a:prstGeom prst="rect">
            <a:avLst/>
          </a:prstGeom>
        </p:spPr>
        <p:txBody>
          <a:bodyPr lIns="0" tIns="0" rIns="0" bIns="0" rtlCol="0" anchor="t">
            <a:spAutoFit/>
          </a:bodyPr>
          <a:lstStyle/>
          <a:p>
            <a:pPr algn="ctr">
              <a:lnSpc>
                <a:spcPts val="2879"/>
              </a:lnSpc>
            </a:pPr>
            <a:r>
              <a:rPr lang="en-US" sz="2400">
                <a:solidFill>
                  <a:srgbClr val="808080"/>
                </a:solidFill>
                <a:latin typeface="Arial"/>
              </a:rPr>
              <a:t>cenedlaethaurdyfodol.cymru | futuregenerations.wales | @futuregencymru</a:t>
            </a:r>
          </a:p>
        </p:txBody>
      </p:sp>
      <p:sp>
        <p:nvSpPr>
          <p:cNvPr id="13" name="TextBox 13"/>
          <p:cNvSpPr txBox="1"/>
          <p:nvPr/>
        </p:nvSpPr>
        <p:spPr>
          <a:xfrm>
            <a:off x="1028700" y="924056"/>
            <a:ext cx="16941066" cy="1561966"/>
          </a:xfrm>
          <a:prstGeom prst="rect">
            <a:avLst/>
          </a:prstGeom>
        </p:spPr>
        <p:txBody>
          <a:bodyPr lIns="0" tIns="0" rIns="0" bIns="0" rtlCol="0" anchor="t">
            <a:spAutoFit/>
          </a:bodyPr>
          <a:lstStyle/>
          <a:p>
            <a:pPr>
              <a:lnSpc>
                <a:spcPts val="6048"/>
              </a:lnSpc>
            </a:pPr>
            <a:r>
              <a:rPr lang="en-US" sz="5600" spc="-218">
                <a:solidFill>
                  <a:srgbClr val="08294D"/>
                </a:solidFill>
                <a:latin typeface="Messina Sans 3"/>
              </a:rPr>
              <a:t>Resources – case studies</a:t>
            </a:r>
            <a:endParaRPr lang="en-US">
              <a:cs typeface="Calibri"/>
            </a:endParaRPr>
          </a:p>
          <a:p>
            <a:pPr>
              <a:lnSpc>
                <a:spcPts val="6048"/>
              </a:lnSpc>
            </a:pPr>
            <a:r>
              <a:rPr lang="en-US" sz="5600" spc="-223" err="1">
                <a:solidFill>
                  <a:srgbClr val="0E6CDD"/>
                </a:solidFill>
                <a:latin typeface="Messina Sans 3"/>
                <a:ea typeface="+mn-lt"/>
                <a:cs typeface="+mn-lt"/>
              </a:rPr>
              <a:t>Adnoddau</a:t>
            </a:r>
            <a:r>
              <a:rPr lang="en-US" sz="5600" spc="-223">
                <a:solidFill>
                  <a:srgbClr val="0E6CDD"/>
                </a:solidFill>
                <a:latin typeface="Messina Sans 3"/>
                <a:ea typeface="+mn-lt"/>
                <a:cs typeface="+mn-lt"/>
              </a:rPr>
              <a:t> - </a:t>
            </a:r>
            <a:r>
              <a:rPr lang="en-US" sz="5600" spc="-223" err="1">
                <a:solidFill>
                  <a:srgbClr val="0E6CDD"/>
                </a:solidFill>
                <a:latin typeface="Messina Sans 3"/>
                <a:ea typeface="+mn-lt"/>
                <a:cs typeface="+mn-lt"/>
              </a:rPr>
              <a:t>astudiaethau</a:t>
            </a:r>
            <a:r>
              <a:rPr lang="en-US" sz="5600" spc="-223">
                <a:solidFill>
                  <a:srgbClr val="0E6CDD"/>
                </a:solidFill>
                <a:latin typeface="Messina Sans 3"/>
                <a:ea typeface="+mn-lt"/>
                <a:cs typeface="+mn-lt"/>
              </a:rPr>
              <a:t> </a:t>
            </a:r>
            <a:r>
              <a:rPr lang="en-US" sz="5600" spc="-223" err="1">
                <a:solidFill>
                  <a:srgbClr val="0E6CDD"/>
                </a:solidFill>
                <a:latin typeface="Messina Sans 3"/>
                <a:ea typeface="+mn-lt"/>
                <a:cs typeface="+mn-lt"/>
              </a:rPr>
              <a:t>achos</a:t>
            </a:r>
            <a:endParaRPr lang="en-US" sz="5600" spc="-223" err="1">
              <a:solidFill>
                <a:srgbClr val="000000"/>
              </a:solidFill>
              <a:latin typeface="Calibri"/>
              <a:cs typeface="Calibri"/>
            </a:endParaRPr>
          </a:p>
        </p:txBody>
      </p:sp>
      <p:sp>
        <p:nvSpPr>
          <p:cNvPr id="14" name="TextBox 14"/>
          <p:cNvSpPr txBox="1"/>
          <p:nvPr/>
        </p:nvSpPr>
        <p:spPr>
          <a:xfrm>
            <a:off x="2630343" y="2981479"/>
            <a:ext cx="5945743" cy="1444626"/>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5">
                  <a:extLst>
                    <a:ext uri="{A12FA001-AC4F-418D-AE19-62706E023703}">
                      <ahyp:hlinkClr xmlns:ahyp="http://schemas.microsoft.com/office/drawing/2018/hyperlinkcolor" val="tx"/>
                    </a:ext>
                  </a:extLst>
                </a:hlinkClick>
              </a:rPr>
              <a:t>Widening engagement with young people</a:t>
            </a:r>
            <a:r>
              <a:rPr lang="en-US" sz="3200" spc="-124">
                <a:solidFill>
                  <a:srgbClr val="08294D"/>
                </a:solidFill>
                <a:latin typeface="Messina Sans 1"/>
                <a:ea typeface="+mn-lt"/>
                <a:cs typeface="+mn-lt"/>
              </a:rPr>
              <a:t> </a:t>
            </a:r>
            <a:endParaRPr lang="en-US">
              <a:solidFill>
                <a:srgbClr val="08294D"/>
              </a:solidFill>
              <a:latin typeface="Messina Sans 1"/>
              <a:ea typeface="+mn-lt"/>
              <a:cs typeface="+mn-lt"/>
            </a:endParaRPr>
          </a:p>
          <a:p>
            <a:pPr>
              <a:lnSpc>
                <a:spcPts val="3456"/>
              </a:lnSpc>
            </a:pPr>
            <a:r>
              <a:rPr lang="en-US" sz="3200" spc="-127">
                <a:solidFill>
                  <a:srgbClr val="0E6CDD"/>
                </a:solidFill>
                <a:latin typeface="Messina Sans 1"/>
                <a:hlinkClick r:id="rId6">
                  <a:extLst>
                    <a:ext uri="{A12FA001-AC4F-418D-AE19-62706E023703}">
                      <ahyp:hlinkClr xmlns:ahyp="http://schemas.microsoft.com/office/drawing/2018/hyperlinkcolor" val="tx"/>
                    </a:ext>
                  </a:extLst>
                </a:hlinkClick>
              </a:rPr>
              <a:t>E</a:t>
            </a:r>
            <a:r>
              <a:rPr lang="en-US" sz="3200" spc="-127">
                <a:solidFill>
                  <a:srgbClr val="0E6CDD"/>
                </a:solidFill>
                <a:latin typeface="Messina Sans 1"/>
                <a:cs typeface="Calibri"/>
                <a:hlinkClick r:id="rId6">
                  <a:extLst>
                    <a:ext uri="{A12FA001-AC4F-418D-AE19-62706E023703}">
                      <ahyp:hlinkClr xmlns:ahyp="http://schemas.microsoft.com/office/drawing/2018/hyperlinkcolor" val="tx"/>
                    </a:ext>
                  </a:extLst>
                </a:hlinkClick>
              </a:rPr>
              <a:t>hangu</a:t>
            </a:r>
            <a:r>
              <a:rPr lang="en-US" sz="3200" spc="-127">
                <a:solidFill>
                  <a:srgbClr val="0E6CDD"/>
                </a:solidFill>
                <a:latin typeface="Messina Sans 1"/>
                <a:ea typeface="+mn-lt"/>
                <a:cs typeface="+mn-lt"/>
                <a:hlinkClick r:id="rId6">
                  <a:extLst>
                    <a:ext uri="{A12FA001-AC4F-418D-AE19-62706E023703}">
                      <ahyp:hlinkClr xmlns:ahyp="http://schemas.microsoft.com/office/drawing/2018/hyperlinkcolor" val="tx"/>
                    </a:ext>
                  </a:extLst>
                </a:hlinkClick>
              </a:rPr>
              <a:t> ymgysylltiad â phobl ifanc</a:t>
            </a:r>
            <a:endParaRPr lang="en-US" sz="3200" spc="-127">
              <a:solidFill>
                <a:srgbClr val="0E6CDD"/>
              </a:solidFill>
              <a:latin typeface="Messina Sans 1"/>
              <a:hlinkClick r:id="rId6">
                <a:extLst>
                  <a:ext uri="{A12FA001-AC4F-418D-AE19-62706E023703}">
                    <ahyp:hlinkClr xmlns:ahyp="http://schemas.microsoft.com/office/drawing/2018/hyperlinkcolor" val="tx"/>
                  </a:ext>
                </a:extLst>
              </a:hlinkClick>
            </a:endParaRPr>
          </a:p>
        </p:txBody>
      </p:sp>
      <p:sp>
        <p:nvSpPr>
          <p:cNvPr id="16" name="TextBox 16"/>
          <p:cNvSpPr txBox="1"/>
          <p:nvPr/>
        </p:nvSpPr>
        <p:spPr>
          <a:xfrm>
            <a:off x="2820843" y="5256894"/>
            <a:ext cx="6192778" cy="459741"/>
          </a:xfrm>
          <a:prstGeom prst="rect">
            <a:avLst/>
          </a:prstGeom>
        </p:spPr>
        <p:txBody>
          <a:bodyPr lIns="0" tIns="0" rIns="0" bIns="0" rtlCol="0" anchor="t">
            <a:spAutoFit/>
          </a:bodyPr>
          <a:lstStyle/>
          <a:p>
            <a:pPr>
              <a:lnSpc>
                <a:spcPts val="3456"/>
              </a:lnSpc>
            </a:pPr>
            <a:endParaRPr lang="en-US" sz="3200" spc="-124">
              <a:solidFill>
                <a:srgbClr val="08294D"/>
              </a:solidFill>
              <a:latin typeface="Messina Sans 1"/>
            </a:endParaRPr>
          </a:p>
        </p:txBody>
      </p:sp>
      <p:pic>
        <p:nvPicPr>
          <p:cNvPr id="20" name="Graphic 20" descr="Lightbulb with solid fill">
            <a:extLst>
              <a:ext uri="{FF2B5EF4-FFF2-40B4-BE49-F238E27FC236}">
                <a16:creationId xmlns:a16="http://schemas.microsoft.com/office/drawing/2014/main" id="{72CC88F8-76E3-6853-08E9-99AD468D6D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0992" y="2665228"/>
            <a:ext cx="1718187" cy="1710813"/>
          </a:xfrm>
          <a:prstGeom prst="rect">
            <a:avLst/>
          </a:prstGeom>
        </p:spPr>
      </p:pic>
      <p:sp>
        <p:nvSpPr>
          <p:cNvPr id="21" name="TextBox 14">
            <a:extLst>
              <a:ext uri="{FF2B5EF4-FFF2-40B4-BE49-F238E27FC236}">
                <a16:creationId xmlns:a16="http://schemas.microsoft.com/office/drawing/2014/main" id="{D83C1E88-CC5B-37C3-9DBC-EE5B5D13A0F9}"/>
              </a:ext>
            </a:extLst>
          </p:cNvPr>
          <p:cNvSpPr txBox="1"/>
          <p:nvPr/>
        </p:nvSpPr>
        <p:spPr>
          <a:xfrm>
            <a:off x="2630342" y="5208648"/>
            <a:ext cx="5945743" cy="952184"/>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9">
                  <a:extLst>
                    <a:ext uri="{A12FA001-AC4F-418D-AE19-62706E023703}">
                      <ahyp:hlinkClr xmlns:ahyp="http://schemas.microsoft.com/office/drawing/2018/hyperlinkcolor" val="tx"/>
                    </a:ext>
                  </a:extLst>
                </a:hlinkClick>
              </a:rPr>
              <a:t>Arts and culture in well-being</a:t>
            </a:r>
          </a:p>
          <a:p>
            <a:pPr>
              <a:lnSpc>
                <a:spcPts val="3456"/>
              </a:lnSpc>
            </a:pPr>
            <a:r>
              <a:rPr lang="en-US" sz="3200" spc="-127">
                <a:solidFill>
                  <a:srgbClr val="0E6CDD"/>
                </a:solidFill>
                <a:latin typeface="Messina Sans 1"/>
                <a:hlinkClick r:id="rId10">
                  <a:extLst>
                    <a:ext uri="{A12FA001-AC4F-418D-AE19-62706E023703}">
                      <ahyp:hlinkClr xmlns:ahyp="http://schemas.microsoft.com/office/drawing/2018/hyperlinkcolor" val="tx"/>
                    </a:ext>
                  </a:extLst>
                </a:hlinkClick>
              </a:rPr>
              <a:t>Iechyd a diwylliant</a:t>
            </a:r>
            <a:r>
              <a:rPr lang="en-US" sz="3200" spc="-127">
                <a:solidFill>
                  <a:srgbClr val="0E6CDD"/>
                </a:solidFill>
                <a:latin typeface="Messina Sans 1"/>
              </a:rPr>
              <a:t> </a:t>
            </a:r>
            <a:endParaRPr lang="en-US" sz="3200" spc="-127">
              <a:solidFill>
                <a:srgbClr val="0E6CDD"/>
              </a:solidFill>
              <a:latin typeface="Messina Sans 1"/>
              <a:cs typeface="Calibri"/>
            </a:endParaRPr>
          </a:p>
        </p:txBody>
      </p:sp>
      <p:sp>
        <p:nvSpPr>
          <p:cNvPr id="22" name="TextBox 14">
            <a:extLst>
              <a:ext uri="{FF2B5EF4-FFF2-40B4-BE49-F238E27FC236}">
                <a16:creationId xmlns:a16="http://schemas.microsoft.com/office/drawing/2014/main" id="{7C12353C-32E8-BFF9-43B9-B38A28FE1247}"/>
              </a:ext>
            </a:extLst>
          </p:cNvPr>
          <p:cNvSpPr txBox="1"/>
          <p:nvPr/>
        </p:nvSpPr>
        <p:spPr>
          <a:xfrm>
            <a:off x="2630343" y="6872075"/>
            <a:ext cx="5945743" cy="1401025"/>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11">
                  <a:extLst>
                    <a:ext uri="{A12FA001-AC4F-418D-AE19-62706E023703}">
                      <ahyp:hlinkClr xmlns:ahyp="http://schemas.microsoft.com/office/drawing/2018/hyperlinkcolor" val="tx"/>
                    </a:ext>
                  </a:extLst>
                </a:hlinkClick>
              </a:rPr>
              <a:t>People shaping their communities</a:t>
            </a:r>
            <a:r>
              <a:rPr lang="en-US" sz="3200" spc="-124">
                <a:solidFill>
                  <a:srgbClr val="08294D"/>
                </a:solidFill>
                <a:latin typeface="Messina Sans 1"/>
                <a:ea typeface="+mn-lt"/>
                <a:cs typeface="+mn-lt"/>
              </a:rPr>
              <a:t> </a:t>
            </a:r>
            <a:endParaRPr lang="en-US">
              <a:solidFill>
                <a:srgbClr val="08294D"/>
              </a:solidFill>
              <a:latin typeface="Messina Sans 1"/>
              <a:ea typeface="+mn-lt"/>
              <a:cs typeface="+mn-lt"/>
            </a:endParaRPr>
          </a:p>
          <a:p>
            <a:pPr>
              <a:lnSpc>
                <a:spcPts val="3456"/>
              </a:lnSpc>
            </a:pPr>
            <a:r>
              <a:rPr lang="en-US" sz="3200" spc="-127">
                <a:solidFill>
                  <a:srgbClr val="0E6CDD"/>
                </a:solidFill>
                <a:latin typeface="Messina Sans 1"/>
                <a:cs typeface="Calibri"/>
                <a:hlinkClick r:id="rId12">
                  <a:extLst>
                    <a:ext uri="{A12FA001-AC4F-418D-AE19-62706E023703}">
                      <ahyp:hlinkClr xmlns:ahyp="http://schemas.microsoft.com/office/drawing/2018/hyperlinkcolor" val="tx"/>
                    </a:ext>
                  </a:extLst>
                </a:hlinkClick>
              </a:rPr>
              <a:t>Pobl</a:t>
            </a:r>
            <a:r>
              <a:rPr lang="en-US" sz="3200" spc="-127">
                <a:solidFill>
                  <a:srgbClr val="0E6CDD"/>
                </a:solidFill>
                <a:latin typeface="Messina Sans 1"/>
                <a:ea typeface="+mn-lt"/>
                <a:cs typeface="+mn-lt"/>
                <a:hlinkClick r:id="rId12">
                  <a:extLst>
                    <a:ext uri="{A12FA001-AC4F-418D-AE19-62706E023703}">
                      <ahyp:hlinkClr xmlns:ahyp="http://schemas.microsoft.com/office/drawing/2018/hyperlinkcolor" val="tx"/>
                    </a:ext>
                  </a:extLst>
                </a:hlinkClick>
              </a:rPr>
              <a:t> yn rhoi ffurf ar eu cymunedau i’r dyfodol</a:t>
            </a:r>
          </a:p>
        </p:txBody>
      </p:sp>
      <p:pic>
        <p:nvPicPr>
          <p:cNvPr id="23" name="Graphic 23" descr="Easel with solid fill">
            <a:extLst>
              <a:ext uri="{FF2B5EF4-FFF2-40B4-BE49-F238E27FC236}">
                <a16:creationId xmlns:a16="http://schemas.microsoft.com/office/drawing/2014/main" id="{A6078A55-3FCB-9E19-AAEC-DB12C885E24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2564" y="4677895"/>
            <a:ext cx="1721223" cy="1721223"/>
          </a:xfrm>
          <a:prstGeom prst="rect">
            <a:avLst/>
          </a:prstGeom>
        </p:spPr>
      </p:pic>
      <p:pic>
        <p:nvPicPr>
          <p:cNvPr id="25" name="Graphic 25" descr="Basic Shapes with solid fill">
            <a:extLst>
              <a:ext uri="{FF2B5EF4-FFF2-40B4-BE49-F238E27FC236}">
                <a16:creationId xmlns:a16="http://schemas.microsoft.com/office/drawing/2014/main" id="{8C8D6F89-775A-0626-E06F-33A31F225A2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2563" y="6703789"/>
            <a:ext cx="1729627" cy="1729627"/>
          </a:xfrm>
          <a:prstGeom prst="rect">
            <a:avLst/>
          </a:prstGeom>
        </p:spPr>
      </p:pic>
      <p:sp>
        <p:nvSpPr>
          <p:cNvPr id="6" name="TextBox 14">
            <a:extLst>
              <a:ext uri="{FF2B5EF4-FFF2-40B4-BE49-F238E27FC236}">
                <a16:creationId xmlns:a16="http://schemas.microsoft.com/office/drawing/2014/main" id="{73FC0F54-4426-6A2E-B56E-3D0EE4A3F281}"/>
              </a:ext>
            </a:extLst>
          </p:cNvPr>
          <p:cNvSpPr txBox="1"/>
          <p:nvPr/>
        </p:nvSpPr>
        <p:spPr>
          <a:xfrm>
            <a:off x="11149614" y="2981479"/>
            <a:ext cx="5945743" cy="1444626"/>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17">
                  <a:extLst>
                    <a:ext uri="{A12FA001-AC4F-418D-AE19-62706E023703}">
                      <ahyp:hlinkClr xmlns:ahyp="http://schemas.microsoft.com/office/drawing/2018/hyperlinkcolor" val="tx"/>
                    </a:ext>
                  </a:extLst>
                </a:hlinkClick>
              </a:rPr>
              <a:t>Transforming how we move around Cardiff</a:t>
            </a:r>
          </a:p>
          <a:p>
            <a:pPr>
              <a:lnSpc>
                <a:spcPts val="3456"/>
              </a:lnSpc>
            </a:pPr>
            <a:r>
              <a:rPr lang="en-US" sz="3200" spc="-127">
                <a:solidFill>
                  <a:srgbClr val="0E6CDD"/>
                </a:solidFill>
                <a:latin typeface="Messina Sans 1"/>
                <a:hlinkClick r:id="rId18">
                  <a:extLst>
                    <a:ext uri="{A12FA001-AC4F-418D-AE19-62706E023703}">
                      <ahyp:hlinkClr xmlns:ahyp="http://schemas.microsoft.com/office/drawing/2018/hyperlinkcolor" val="tx"/>
                    </a:ext>
                  </a:extLst>
                </a:hlinkClick>
              </a:rPr>
              <a:t>Newid modd trafnidiaeth Caerdydd</a:t>
            </a:r>
            <a:endParaRPr lang="en-US">
              <a:solidFill>
                <a:srgbClr val="0E6CDD"/>
              </a:solidFill>
              <a:cs typeface="Calibri"/>
              <a:hlinkClick r:id="rId18">
                <a:extLst>
                  <a:ext uri="{A12FA001-AC4F-418D-AE19-62706E023703}">
                    <ahyp:hlinkClr xmlns:ahyp="http://schemas.microsoft.com/office/drawing/2018/hyperlinkcolor" val="tx"/>
                  </a:ext>
                </a:extLst>
              </a:hlinkClick>
            </a:endParaRPr>
          </a:p>
        </p:txBody>
      </p:sp>
      <p:sp>
        <p:nvSpPr>
          <p:cNvPr id="7" name="TextBox 14">
            <a:extLst>
              <a:ext uri="{FF2B5EF4-FFF2-40B4-BE49-F238E27FC236}">
                <a16:creationId xmlns:a16="http://schemas.microsoft.com/office/drawing/2014/main" id="{1A81A657-D86A-D493-74A7-0237817F8B23}"/>
              </a:ext>
            </a:extLst>
          </p:cNvPr>
          <p:cNvSpPr txBox="1"/>
          <p:nvPr/>
        </p:nvSpPr>
        <p:spPr>
          <a:xfrm>
            <a:off x="11151553" y="6868605"/>
            <a:ext cx="6572548" cy="951607"/>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19">
                  <a:extLst>
                    <a:ext uri="{A12FA001-AC4F-418D-AE19-62706E023703}">
                      <ahyp:hlinkClr xmlns:ahyp="http://schemas.microsoft.com/office/drawing/2018/hyperlinkcolor" val="tx"/>
                    </a:ext>
                  </a:extLst>
                </a:hlinkClick>
              </a:rPr>
              <a:t>Local museums improving well-being</a:t>
            </a:r>
            <a:endParaRPr lang="en-US">
              <a:solidFill>
                <a:srgbClr val="08294D"/>
              </a:solidFill>
              <a:cs typeface="Calibri"/>
              <a:hlinkClick r:id="rId19">
                <a:extLst>
                  <a:ext uri="{A12FA001-AC4F-418D-AE19-62706E023703}">
                    <ahyp:hlinkClr xmlns:ahyp="http://schemas.microsoft.com/office/drawing/2018/hyperlinkcolor" val="tx"/>
                  </a:ext>
                </a:extLst>
              </a:hlinkClick>
            </a:endParaRPr>
          </a:p>
          <a:p>
            <a:pPr>
              <a:lnSpc>
                <a:spcPts val="3456"/>
              </a:lnSpc>
            </a:pPr>
            <a:r>
              <a:rPr lang="en-US" sz="3200" spc="-127">
                <a:solidFill>
                  <a:srgbClr val="0E6CDD"/>
                </a:solidFill>
                <a:latin typeface="Messina Sans 1"/>
                <a:hlinkClick r:id="rId20">
                  <a:extLst>
                    <a:ext uri="{A12FA001-AC4F-418D-AE19-62706E023703}">
                      <ahyp:hlinkClr xmlns:ahyp="http://schemas.microsoft.com/office/drawing/2018/hyperlinkcolor" val="tx"/>
                    </a:ext>
                  </a:extLst>
                </a:hlinkClick>
              </a:rPr>
              <a:t>Amgueddfeydd lleol yn gwella llesiant</a:t>
            </a:r>
            <a:endParaRPr lang="en-US">
              <a:solidFill>
                <a:srgbClr val="0E6CDD"/>
              </a:solidFill>
              <a:cs typeface="Calibri"/>
              <a:hlinkClick r:id="rId20">
                <a:extLst>
                  <a:ext uri="{A12FA001-AC4F-418D-AE19-62706E023703}">
                    <ahyp:hlinkClr xmlns:ahyp="http://schemas.microsoft.com/office/drawing/2018/hyperlinkcolor" val="tx"/>
                  </a:ext>
                </a:extLst>
              </a:hlinkClick>
            </a:endParaRPr>
          </a:p>
        </p:txBody>
      </p:sp>
      <p:sp>
        <p:nvSpPr>
          <p:cNvPr id="8" name="TextBox 14">
            <a:extLst>
              <a:ext uri="{FF2B5EF4-FFF2-40B4-BE49-F238E27FC236}">
                <a16:creationId xmlns:a16="http://schemas.microsoft.com/office/drawing/2014/main" id="{722C3EFF-8C56-AE83-DCAF-F13225117712}"/>
              </a:ext>
            </a:extLst>
          </p:cNvPr>
          <p:cNvSpPr txBox="1"/>
          <p:nvPr/>
        </p:nvSpPr>
        <p:spPr>
          <a:xfrm>
            <a:off x="11151553" y="5208141"/>
            <a:ext cx="5945743" cy="952184"/>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21">
                  <a:extLst>
                    <a:ext uri="{A12FA001-AC4F-418D-AE19-62706E023703}">
                      <ahyp:hlinkClr xmlns:ahyp="http://schemas.microsoft.com/office/drawing/2018/hyperlinkcolor" val="tx"/>
                    </a:ext>
                  </a:extLst>
                </a:hlinkClick>
              </a:rPr>
              <a:t>Swansea's approach to housing</a:t>
            </a:r>
            <a:endParaRPr lang="en-US">
              <a:solidFill>
                <a:srgbClr val="08294D"/>
              </a:solidFill>
              <a:cs typeface="Calibri"/>
              <a:hlinkClick r:id="rId21">
                <a:extLst>
                  <a:ext uri="{A12FA001-AC4F-418D-AE19-62706E023703}">
                    <ahyp:hlinkClr xmlns:ahyp="http://schemas.microsoft.com/office/drawing/2018/hyperlinkcolor" val="tx"/>
                  </a:ext>
                </a:extLst>
              </a:hlinkClick>
            </a:endParaRPr>
          </a:p>
          <a:p>
            <a:pPr>
              <a:lnSpc>
                <a:spcPts val="3456"/>
              </a:lnSpc>
            </a:pPr>
            <a:r>
              <a:rPr lang="en-US" sz="3200" spc="-127">
                <a:solidFill>
                  <a:srgbClr val="0E6CDD"/>
                </a:solidFill>
                <a:latin typeface="Messina Sans 1"/>
                <a:hlinkClick r:id="rId22">
                  <a:extLst>
                    <a:ext uri="{A12FA001-AC4F-418D-AE19-62706E023703}">
                      <ahyp:hlinkClr xmlns:ahyp="http://schemas.microsoft.com/office/drawing/2018/hyperlinkcolor" val="tx"/>
                    </a:ext>
                  </a:extLst>
                </a:hlinkClick>
              </a:rPr>
              <a:t>Dull Abertawe o ymdrin â thai</a:t>
            </a:r>
            <a:endParaRPr lang="en-US" sz="3200" spc="-127">
              <a:solidFill>
                <a:srgbClr val="0E6CDD"/>
              </a:solidFill>
              <a:latin typeface="Messina Sans 1"/>
              <a:cs typeface="Calibri"/>
              <a:hlinkClick r:id="rId22">
                <a:extLst>
                  <a:ext uri="{A12FA001-AC4F-418D-AE19-62706E023703}">
                    <ahyp:hlinkClr xmlns:ahyp="http://schemas.microsoft.com/office/drawing/2018/hyperlinkcolor" val="tx"/>
                  </a:ext>
                </a:extLst>
              </a:hlinkClick>
            </a:endParaRPr>
          </a:p>
        </p:txBody>
      </p:sp>
      <p:pic>
        <p:nvPicPr>
          <p:cNvPr id="9" name="Graphic 9" descr="Cycling with solid fill">
            <a:extLst>
              <a:ext uri="{FF2B5EF4-FFF2-40B4-BE49-F238E27FC236}">
                <a16:creationId xmlns:a16="http://schemas.microsoft.com/office/drawing/2014/main" id="{833D77BB-780B-3B1D-E2E4-C4FE178087E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099755" y="2850126"/>
            <a:ext cx="1710812" cy="1710812"/>
          </a:xfrm>
          <a:prstGeom prst="rect">
            <a:avLst/>
          </a:prstGeom>
        </p:spPr>
      </p:pic>
      <p:pic>
        <p:nvPicPr>
          <p:cNvPr id="11" name="Graphic 14" descr="Badge Heart with solid fill">
            <a:extLst>
              <a:ext uri="{FF2B5EF4-FFF2-40B4-BE49-F238E27FC236}">
                <a16:creationId xmlns:a16="http://schemas.microsoft.com/office/drawing/2014/main" id="{11FDADE3-AA9F-1010-97C5-00999126BA1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144000" y="6706829"/>
            <a:ext cx="1659193" cy="1622322"/>
          </a:xfrm>
          <a:prstGeom prst="rect">
            <a:avLst/>
          </a:prstGeom>
        </p:spPr>
      </p:pic>
      <p:pic>
        <p:nvPicPr>
          <p:cNvPr id="17" name="Graphic 17" descr="House with solid fill">
            <a:extLst>
              <a:ext uri="{FF2B5EF4-FFF2-40B4-BE49-F238E27FC236}">
                <a16:creationId xmlns:a16="http://schemas.microsoft.com/office/drawing/2014/main" id="{5E193425-25C3-D084-D560-C03BF145436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114503" y="4701049"/>
            <a:ext cx="1710812" cy="1710812"/>
          </a:xfrm>
          <a:prstGeom prst="rect">
            <a:avLst/>
          </a:prstGeom>
        </p:spPr>
      </p:pic>
    </p:spTree>
    <p:extLst>
      <p:ext uri="{BB962C8B-B14F-4D97-AF65-F5344CB8AC3E}">
        <p14:creationId xmlns:p14="http://schemas.microsoft.com/office/powerpoint/2010/main" val="502516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grpSp>
        <p:nvGrpSpPr>
          <p:cNvPr id="3" name="Group 3"/>
          <p:cNvGrpSpPr/>
          <p:nvPr/>
        </p:nvGrpSpPr>
        <p:grpSpPr>
          <a:xfrm>
            <a:off x="207" y="0"/>
            <a:ext cx="18288000" cy="366674"/>
            <a:chOff x="0" y="0"/>
            <a:chExt cx="24384000" cy="488898"/>
          </a:xfrm>
        </p:grpSpPr>
        <p:sp>
          <p:nvSpPr>
            <p:cNvPr id="4" name="Freeform 4"/>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5" name="Freeform 5"/>
          <p:cNvSpPr/>
          <p:nvPr/>
        </p:nvSpPr>
        <p:spPr>
          <a:xfrm>
            <a:off x="876505" y="87840"/>
            <a:ext cx="4248150" cy="733346"/>
          </a:xfrm>
          <a:custGeom>
            <a:avLst/>
            <a:gdLst/>
            <a:ahLst/>
            <a:cxnLst/>
            <a:rect l="l" t="t" r="r" b="b"/>
            <a:pathLst>
              <a:path w="4248150" h="733346">
                <a:moveTo>
                  <a:pt x="0" y="0"/>
                </a:moveTo>
                <a:lnTo>
                  <a:pt x="4248151" y="0"/>
                </a:lnTo>
                <a:lnTo>
                  <a:pt x="4248151" y="733346"/>
                </a:lnTo>
                <a:lnTo>
                  <a:pt x="0" y="733346"/>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2" name="TextBox 12"/>
          <p:cNvSpPr txBox="1"/>
          <p:nvPr/>
        </p:nvSpPr>
        <p:spPr>
          <a:xfrm>
            <a:off x="3852140" y="9256711"/>
            <a:ext cx="10187464" cy="464016"/>
          </a:xfrm>
          <a:prstGeom prst="rect">
            <a:avLst/>
          </a:prstGeom>
        </p:spPr>
        <p:txBody>
          <a:bodyPr lIns="0" tIns="0" rIns="0" bIns="0" rtlCol="0" anchor="t">
            <a:spAutoFit/>
          </a:bodyPr>
          <a:lstStyle/>
          <a:p>
            <a:pPr algn="ctr">
              <a:lnSpc>
                <a:spcPts val="2879"/>
              </a:lnSpc>
            </a:pPr>
            <a:r>
              <a:rPr lang="en-US" sz="2400">
                <a:solidFill>
                  <a:srgbClr val="808080"/>
                </a:solidFill>
                <a:latin typeface="Arial"/>
              </a:rPr>
              <a:t>cenedlaethaurdyfodol.cymru | futuregenerations.wales | @futuregencymru</a:t>
            </a:r>
          </a:p>
        </p:txBody>
      </p:sp>
      <p:sp>
        <p:nvSpPr>
          <p:cNvPr id="13" name="TextBox 13"/>
          <p:cNvSpPr txBox="1"/>
          <p:nvPr/>
        </p:nvSpPr>
        <p:spPr>
          <a:xfrm>
            <a:off x="1028700" y="924056"/>
            <a:ext cx="16941066" cy="1561966"/>
          </a:xfrm>
          <a:prstGeom prst="rect">
            <a:avLst/>
          </a:prstGeom>
        </p:spPr>
        <p:txBody>
          <a:bodyPr lIns="0" tIns="0" rIns="0" bIns="0" rtlCol="0" anchor="t">
            <a:spAutoFit/>
          </a:bodyPr>
          <a:lstStyle/>
          <a:p>
            <a:pPr>
              <a:lnSpc>
                <a:spcPts val="6048"/>
              </a:lnSpc>
            </a:pPr>
            <a:r>
              <a:rPr lang="en-US" sz="5600" spc="-218">
                <a:solidFill>
                  <a:srgbClr val="08294D"/>
                </a:solidFill>
                <a:latin typeface="Messina Sans 3"/>
              </a:rPr>
              <a:t>Resources – case studies</a:t>
            </a:r>
            <a:endParaRPr lang="en-US">
              <a:cs typeface="Calibri"/>
            </a:endParaRPr>
          </a:p>
          <a:p>
            <a:pPr>
              <a:lnSpc>
                <a:spcPts val="6048"/>
              </a:lnSpc>
            </a:pPr>
            <a:r>
              <a:rPr lang="en-US" sz="5600" spc="-223" err="1">
                <a:solidFill>
                  <a:srgbClr val="0E6CDD"/>
                </a:solidFill>
                <a:latin typeface="Messina Sans 3"/>
                <a:ea typeface="+mn-lt"/>
                <a:cs typeface="+mn-lt"/>
              </a:rPr>
              <a:t>Adnoddau</a:t>
            </a:r>
            <a:r>
              <a:rPr lang="en-US" sz="5600" spc="-223">
                <a:solidFill>
                  <a:srgbClr val="0E6CDD"/>
                </a:solidFill>
                <a:latin typeface="Messina Sans 3"/>
                <a:ea typeface="+mn-lt"/>
                <a:cs typeface="+mn-lt"/>
              </a:rPr>
              <a:t> - </a:t>
            </a:r>
            <a:r>
              <a:rPr lang="en-US" sz="5600" spc="-223" err="1">
                <a:solidFill>
                  <a:srgbClr val="0E6CDD"/>
                </a:solidFill>
                <a:latin typeface="Messina Sans 3"/>
                <a:ea typeface="+mn-lt"/>
                <a:cs typeface="+mn-lt"/>
              </a:rPr>
              <a:t>astudiaethau</a:t>
            </a:r>
            <a:r>
              <a:rPr lang="en-US" sz="5600" spc="-223">
                <a:solidFill>
                  <a:srgbClr val="0E6CDD"/>
                </a:solidFill>
                <a:latin typeface="Messina Sans 3"/>
                <a:ea typeface="+mn-lt"/>
                <a:cs typeface="+mn-lt"/>
              </a:rPr>
              <a:t> </a:t>
            </a:r>
            <a:r>
              <a:rPr lang="en-US" sz="5600" spc="-223" err="1">
                <a:solidFill>
                  <a:srgbClr val="0E6CDD"/>
                </a:solidFill>
                <a:latin typeface="Messina Sans 3"/>
                <a:ea typeface="+mn-lt"/>
                <a:cs typeface="+mn-lt"/>
              </a:rPr>
              <a:t>achos</a:t>
            </a:r>
            <a:endParaRPr lang="en-US" sz="5600" spc="-223" err="1">
              <a:solidFill>
                <a:srgbClr val="000000"/>
              </a:solidFill>
              <a:latin typeface="Calibri"/>
              <a:cs typeface="Calibri"/>
            </a:endParaRPr>
          </a:p>
        </p:txBody>
      </p:sp>
      <p:sp>
        <p:nvSpPr>
          <p:cNvPr id="14" name="TextBox 14"/>
          <p:cNvSpPr txBox="1"/>
          <p:nvPr/>
        </p:nvSpPr>
        <p:spPr>
          <a:xfrm>
            <a:off x="2630343" y="2981479"/>
            <a:ext cx="5945743" cy="952184"/>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5">
                  <a:extLst>
                    <a:ext uri="{A12FA001-AC4F-418D-AE19-62706E023703}">
                      <ahyp:hlinkClr xmlns:ahyp="http://schemas.microsoft.com/office/drawing/2018/hyperlinkcolor" val="tx"/>
                    </a:ext>
                  </a:extLst>
                </a:hlinkClick>
              </a:rPr>
              <a:t>Re-discovering our valleys</a:t>
            </a:r>
          </a:p>
          <a:p>
            <a:pPr>
              <a:lnSpc>
                <a:spcPts val="3456"/>
              </a:lnSpc>
            </a:pPr>
            <a:r>
              <a:rPr lang="en-US" sz="3200" spc="-127">
                <a:solidFill>
                  <a:srgbClr val="0E6CDD"/>
                </a:solidFill>
                <a:latin typeface="Messina Sans 1"/>
                <a:hlinkClick r:id="rId6">
                  <a:extLst>
                    <a:ext uri="{A12FA001-AC4F-418D-AE19-62706E023703}">
                      <ahyp:hlinkClr xmlns:ahyp="http://schemas.microsoft.com/office/drawing/2018/hyperlinkcolor" val="tx"/>
                    </a:ext>
                  </a:extLst>
                </a:hlinkClick>
              </a:rPr>
              <a:t>Ailddarganfod ein cymoedd</a:t>
            </a:r>
            <a:endParaRPr lang="en-US">
              <a:solidFill>
                <a:srgbClr val="0E6CDD"/>
              </a:solidFill>
              <a:cs typeface="Calibri"/>
              <a:hlinkClick r:id="rId6">
                <a:extLst>
                  <a:ext uri="{A12FA001-AC4F-418D-AE19-62706E023703}">
                    <ahyp:hlinkClr xmlns:ahyp="http://schemas.microsoft.com/office/drawing/2018/hyperlinkcolor" val="tx"/>
                  </a:ext>
                </a:extLst>
              </a:hlinkClick>
            </a:endParaRPr>
          </a:p>
        </p:txBody>
      </p:sp>
      <p:sp>
        <p:nvSpPr>
          <p:cNvPr id="21" name="TextBox 14">
            <a:extLst>
              <a:ext uri="{FF2B5EF4-FFF2-40B4-BE49-F238E27FC236}">
                <a16:creationId xmlns:a16="http://schemas.microsoft.com/office/drawing/2014/main" id="{D83C1E88-CC5B-37C3-9DBC-EE5B5D13A0F9}"/>
              </a:ext>
            </a:extLst>
          </p:cNvPr>
          <p:cNvSpPr txBox="1"/>
          <p:nvPr/>
        </p:nvSpPr>
        <p:spPr>
          <a:xfrm>
            <a:off x="11007426" y="2981641"/>
            <a:ext cx="7029748" cy="951607"/>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7">
                  <a:extLst>
                    <a:ext uri="{A12FA001-AC4F-418D-AE19-62706E023703}">
                      <ahyp:hlinkClr xmlns:ahyp="http://schemas.microsoft.com/office/drawing/2018/hyperlinkcolor" val="tx"/>
                    </a:ext>
                  </a:extLst>
                </a:hlinkClick>
              </a:rPr>
              <a:t>Maximising well-being through spending</a:t>
            </a:r>
            <a:endParaRPr lang="en-US">
              <a:solidFill>
                <a:srgbClr val="08294D"/>
              </a:solidFill>
              <a:cs typeface="Calibri"/>
              <a:hlinkClick r:id="rId7">
                <a:extLst>
                  <a:ext uri="{A12FA001-AC4F-418D-AE19-62706E023703}">
                    <ahyp:hlinkClr xmlns:ahyp="http://schemas.microsoft.com/office/drawing/2018/hyperlinkcolor" val="tx"/>
                  </a:ext>
                </a:extLst>
              </a:hlinkClick>
            </a:endParaRPr>
          </a:p>
          <a:p>
            <a:pPr>
              <a:lnSpc>
                <a:spcPts val="3456"/>
              </a:lnSpc>
            </a:pPr>
            <a:r>
              <a:rPr lang="en-US" sz="3200" spc="-127">
                <a:solidFill>
                  <a:srgbClr val="0E6CDD"/>
                </a:solidFill>
                <a:latin typeface="Messina Sans 1"/>
                <a:hlinkClick r:id="rId8">
                  <a:extLst>
                    <a:ext uri="{A12FA001-AC4F-418D-AE19-62706E023703}">
                      <ahyp:hlinkClr xmlns:ahyp="http://schemas.microsoft.com/office/drawing/2018/hyperlinkcolor" val="tx"/>
                    </a:ext>
                  </a:extLst>
                </a:hlinkClick>
              </a:rPr>
              <a:t>Gwneud y gorau o lesiant trwy wario</a:t>
            </a:r>
            <a:endParaRPr lang="en-US">
              <a:solidFill>
                <a:srgbClr val="0E6CDD"/>
              </a:solidFill>
              <a:cs typeface="Calibri"/>
              <a:hlinkClick r:id="rId8">
                <a:extLst>
                  <a:ext uri="{A12FA001-AC4F-418D-AE19-62706E023703}">
                    <ahyp:hlinkClr xmlns:ahyp="http://schemas.microsoft.com/office/drawing/2018/hyperlinkcolor" val="tx"/>
                  </a:ext>
                </a:extLst>
              </a:hlinkClick>
            </a:endParaRPr>
          </a:p>
        </p:txBody>
      </p:sp>
      <p:sp>
        <p:nvSpPr>
          <p:cNvPr id="22" name="TextBox 14">
            <a:extLst>
              <a:ext uri="{FF2B5EF4-FFF2-40B4-BE49-F238E27FC236}">
                <a16:creationId xmlns:a16="http://schemas.microsoft.com/office/drawing/2014/main" id="{7C12353C-32E8-BFF9-43B9-B38A28FE1247}"/>
              </a:ext>
            </a:extLst>
          </p:cNvPr>
          <p:cNvSpPr txBox="1"/>
          <p:nvPr/>
        </p:nvSpPr>
        <p:spPr>
          <a:xfrm>
            <a:off x="2630343" y="7579997"/>
            <a:ext cx="5945743" cy="951607"/>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9">
                  <a:extLst>
                    <a:ext uri="{A12FA001-AC4F-418D-AE19-62706E023703}">
                      <ahyp:hlinkClr xmlns:ahyp="http://schemas.microsoft.com/office/drawing/2018/hyperlinkcolor" val="tx"/>
                    </a:ext>
                  </a:extLst>
                </a:hlinkClick>
              </a:rPr>
              <a:t>Supporting creative communities</a:t>
            </a:r>
            <a:endParaRPr lang="en-US">
              <a:solidFill>
                <a:srgbClr val="08294D"/>
              </a:solidFill>
              <a:cs typeface="Calibri"/>
              <a:hlinkClick r:id="rId9">
                <a:extLst>
                  <a:ext uri="{A12FA001-AC4F-418D-AE19-62706E023703}">
                    <ahyp:hlinkClr xmlns:ahyp="http://schemas.microsoft.com/office/drawing/2018/hyperlinkcolor" val="tx"/>
                  </a:ext>
                </a:extLst>
              </a:hlinkClick>
            </a:endParaRPr>
          </a:p>
          <a:p>
            <a:pPr>
              <a:lnSpc>
                <a:spcPts val="3456"/>
              </a:lnSpc>
            </a:pPr>
            <a:r>
              <a:rPr lang="en-US" sz="3200" spc="-127">
                <a:solidFill>
                  <a:srgbClr val="0E6CDD"/>
                </a:solidFill>
                <a:latin typeface="Messina Sans 1"/>
                <a:cs typeface="Calibri"/>
                <a:hlinkClick r:id="rId10">
                  <a:extLst>
                    <a:ext uri="{A12FA001-AC4F-418D-AE19-62706E023703}">
                      <ahyp:hlinkClr xmlns:ahyp="http://schemas.microsoft.com/office/drawing/2018/hyperlinkcolor" val="tx"/>
                    </a:ext>
                  </a:extLst>
                </a:hlinkClick>
              </a:rPr>
              <a:t>Cefnogi cymunedau creadigol</a:t>
            </a:r>
            <a:endParaRPr lang="en-US">
              <a:solidFill>
                <a:srgbClr val="0E6CDD"/>
              </a:solidFill>
              <a:cs typeface="Calibri"/>
              <a:hlinkClick r:id="rId10">
                <a:extLst>
                  <a:ext uri="{A12FA001-AC4F-418D-AE19-62706E023703}">
                    <ahyp:hlinkClr xmlns:ahyp="http://schemas.microsoft.com/office/drawing/2018/hyperlinkcolor" val="tx"/>
                  </a:ext>
                </a:extLst>
              </a:hlinkClick>
            </a:endParaRPr>
          </a:p>
        </p:txBody>
      </p:sp>
      <p:sp>
        <p:nvSpPr>
          <p:cNvPr id="6" name="TextBox 14">
            <a:extLst>
              <a:ext uri="{FF2B5EF4-FFF2-40B4-BE49-F238E27FC236}">
                <a16:creationId xmlns:a16="http://schemas.microsoft.com/office/drawing/2014/main" id="{73FC0F54-4426-6A2E-B56E-3D0EE4A3F281}"/>
              </a:ext>
            </a:extLst>
          </p:cNvPr>
          <p:cNvSpPr txBox="1"/>
          <p:nvPr/>
        </p:nvSpPr>
        <p:spPr>
          <a:xfrm>
            <a:off x="2632420" y="4471065"/>
            <a:ext cx="5746640" cy="2834174"/>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11">
                  <a:extLst>
                    <a:ext uri="{A12FA001-AC4F-418D-AE19-62706E023703}">
                      <ahyp:hlinkClr xmlns:ahyp="http://schemas.microsoft.com/office/drawing/2018/hyperlinkcolor" val="tx"/>
                    </a:ext>
                  </a:extLst>
                </a:hlinkClick>
              </a:rPr>
              <a:t>Making connections to improve environmental sustainability at Ysbyty Gwynedd</a:t>
            </a:r>
            <a:endParaRPr lang="en-US" sz="3200">
              <a:solidFill>
                <a:srgbClr val="08294D"/>
              </a:solidFill>
              <a:cs typeface="Calibri"/>
              <a:hlinkClick r:id="rId11">
                <a:extLst>
                  <a:ext uri="{A12FA001-AC4F-418D-AE19-62706E023703}">
                    <ahyp:hlinkClr xmlns:ahyp="http://schemas.microsoft.com/office/drawing/2018/hyperlinkcolor" val="tx"/>
                  </a:ext>
                </a:extLst>
              </a:hlinkClick>
            </a:endParaRPr>
          </a:p>
          <a:p>
            <a:pPr>
              <a:lnSpc>
                <a:spcPts val="3456"/>
              </a:lnSpc>
            </a:pPr>
            <a:r>
              <a:rPr lang="en-US" sz="3200" spc="-127">
                <a:solidFill>
                  <a:srgbClr val="0E6CDD"/>
                </a:solidFill>
                <a:latin typeface="Messina Sans 1"/>
                <a:hlinkClick r:id="rId12">
                  <a:extLst>
                    <a:ext uri="{A12FA001-AC4F-418D-AE19-62706E023703}">
                      <ahyp:hlinkClr xmlns:ahyp="http://schemas.microsoft.com/office/drawing/2018/hyperlinkcolor" val="tx"/>
                    </a:ext>
                  </a:extLst>
                </a:hlinkClick>
              </a:rPr>
              <a:t>Gwneud cysylltiadau i wella cynaliadwyedd amgylchedd yn Ysbyty Gwynedd</a:t>
            </a:r>
            <a:endParaRPr lang="en-US" sz="3200" spc="-127">
              <a:solidFill>
                <a:srgbClr val="0E6CDD"/>
              </a:solidFill>
              <a:latin typeface="Messina Sans 1"/>
              <a:cs typeface="Calibri"/>
            </a:endParaRPr>
          </a:p>
        </p:txBody>
      </p:sp>
      <p:sp>
        <p:nvSpPr>
          <p:cNvPr id="7" name="TextBox 14">
            <a:extLst>
              <a:ext uri="{FF2B5EF4-FFF2-40B4-BE49-F238E27FC236}">
                <a16:creationId xmlns:a16="http://schemas.microsoft.com/office/drawing/2014/main" id="{1A81A657-D86A-D493-74A7-0237817F8B23}"/>
              </a:ext>
            </a:extLst>
          </p:cNvPr>
          <p:cNvSpPr txBox="1"/>
          <p:nvPr/>
        </p:nvSpPr>
        <p:spPr>
          <a:xfrm>
            <a:off x="11004069" y="4662958"/>
            <a:ext cx="6432439" cy="1892890"/>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13">
                  <a:extLst>
                    <a:ext uri="{A12FA001-AC4F-418D-AE19-62706E023703}">
                      <ahyp:hlinkClr xmlns:ahyp="http://schemas.microsoft.com/office/drawing/2018/hyperlinkcolor" val="tx"/>
                    </a:ext>
                  </a:extLst>
                </a:hlinkClick>
              </a:rPr>
              <a:t>Beyond Recycling: our path towards a circular economy</a:t>
            </a:r>
            <a:endParaRPr lang="en-US">
              <a:solidFill>
                <a:srgbClr val="08294D"/>
              </a:solidFill>
              <a:cs typeface="Calibri"/>
              <a:hlinkClick r:id="rId13">
                <a:extLst>
                  <a:ext uri="{A12FA001-AC4F-418D-AE19-62706E023703}">
                    <ahyp:hlinkClr xmlns:ahyp="http://schemas.microsoft.com/office/drawing/2018/hyperlinkcolor" val="tx"/>
                  </a:ext>
                </a:extLst>
              </a:hlinkClick>
            </a:endParaRPr>
          </a:p>
          <a:p>
            <a:pPr>
              <a:lnSpc>
                <a:spcPts val="3456"/>
              </a:lnSpc>
            </a:pPr>
            <a:r>
              <a:rPr lang="en-US" sz="3200" spc="-127">
                <a:solidFill>
                  <a:srgbClr val="0E6CDD"/>
                </a:solidFill>
                <a:latin typeface="Messina Sans 1"/>
                <a:hlinkClick r:id="rId14">
                  <a:extLst>
                    <a:ext uri="{A12FA001-AC4F-418D-AE19-62706E023703}">
                      <ahyp:hlinkClr xmlns:ahyp="http://schemas.microsoft.com/office/drawing/2018/hyperlinkcolor" val="tx"/>
                    </a:ext>
                  </a:extLst>
                </a:hlinkClick>
              </a:rPr>
              <a:t>Mwy nag Ailgylchu: ein llwybr tuag at economi gylchol</a:t>
            </a:r>
            <a:endParaRPr lang="en-US">
              <a:solidFill>
                <a:srgbClr val="0E6CDD"/>
              </a:solidFill>
              <a:cs typeface="Calibri"/>
              <a:hlinkClick r:id="rId14">
                <a:extLst>
                  <a:ext uri="{A12FA001-AC4F-418D-AE19-62706E023703}">
                    <ahyp:hlinkClr xmlns:ahyp="http://schemas.microsoft.com/office/drawing/2018/hyperlinkcolor" val="tx"/>
                  </a:ext>
                </a:extLst>
              </a:hlinkClick>
            </a:endParaRPr>
          </a:p>
        </p:txBody>
      </p:sp>
      <p:sp>
        <p:nvSpPr>
          <p:cNvPr id="8" name="TextBox 14">
            <a:extLst>
              <a:ext uri="{FF2B5EF4-FFF2-40B4-BE49-F238E27FC236}">
                <a16:creationId xmlns:a16="http://schemas.microsoft.com/office/drawing/2014/main" id="{722C3EFF-8C56-AE83-DCAF-F13225117712}"/>
              </a:ext>
            </a:extLst>
          </p:cNvPr>
          <p:cNvSpPr txBox="1"/>
          <p:nvPr/>
        </p:nvSpPr>
        <p:spPr>
          <a:xfrm>
            <a:off x="11004069" y="7210363"/>
            <a:ext cx="6343949" cy="951607"/>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15">
                  <a:extLst>
                    <a:ext uri="{A12FA001-AC4F-418D-AE19-62706E023703}">
                      <ahyp:hlinkClr xmlns:ahyp="http://schemas.microsoft.com/office/drawing/2018/hyperlinkcolor" val="tx"/>
                    </a:ext>
                  </a:extLst>
                </a:hlinkClick>
              </a:rPr>
              <a:t>Renovating homes, building futures</a:t>
            </a:r>
          </a:p>
          <a:p>
            <a:pPr>
              <a:lnSpc>
                <a:spcPts val="3456"/>
              </a:lnSpc>
            </a:pPr>
            <a:r>
              <a:rPr lang="en-US" sz="3200" spc="-127">
                <a:solidFill>
                  <a:srgbClr val="0E6CDD"/>
                </a:solidFill>
                <a:latin typeface="Messina Sans 1"/>
                <a:hlinkClick r:id="rId16">
                  <a:extLst>
                    <a:ext uri="{A12FA001-AC4F-418D-AE19-62706E023703}">
                      <ahyp:hlinkClr xmlns:ahyp="http://schemas.microsoft.com/office/drawing/2018/hyperlinkcolor" val="tx"/>
                    </a:ext>
                  </a:extLst>
                </a:hlinkClick>
              </a:rPr>
              <a:t>Adnewyddu cartredi, adeiladu dyfodol</a:t>
            </a:r>
            <a:endParaRPr lang="en-US">
              <a:solidFill>
                <a:srgbClr val="0E6CDD"/>
              </a:solidFill>
              <a:cs typeface="Calibri"/>
              <a:hlinkClick r:id="rId16">
                <a:extLst>
                  <a:ext uri="{A12FA001-AC4F-418D-AE19-62706E023703}">
                    <ahyp:hlinkClr xmlns:ahyp="http://schemas.microsoft.com/office/drawing/2018/hyperlinkcolor" val="tx"/>
                  </a:ext>
                </a:extLst>
              </a:hlinkClick>
            </a:endParaRPr>
          </a:p>
        </p:txBody>
      </p:sp>
      <p:pic>
        <p:nvPicPr>
          <p:cNvPr id="9" name="Graphic 9" descr="Users with solid fill">
            <a:extLst>
              <a:ext uri="{FF2B5EF4-FFF2-40B4-BE49-F238E27FC236}">
                <a16:creationId xmlns:a16="http://schemas.microsoft.com/office/drawing/2014/main" id="{CDCCE529-A4B5-00A2-5233-CC55EA4AAF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6413" y="7296765"/>
            <a:ext cx="1548580" cy="1526457"/>
          </a:xfrm>
          <a:prstGeom prst="rect">
            <a:avLst/>
          </a:prstGeom>
        </p:spPr>
      </p:pic>
      <p:pic>
        <p:nvPicPr>
          <p:cNvPr id="10" name="Graphic 10" descr="Treasure Map with solid fill">
            <a:extLst>
              <a:ext uri="{FF2B5EF4-FFF2-40B4-BE49-F238E27FC236}">
                <a16:creationId xmlns:a16="http://schemas.microsoft.com/office/drawing/2014/main" id="{0BC2510D-9DE5-A27B-551A-680E0A90AD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07923" y="2599403"/>
            <a:ext cx="1718186" cy="1718186"/>
          </a:xfrm>
          <a:prstGeom prst="rect">
            <a:avLst/>
          </a:prstGeom>
        </p:spPr>
      </p:pic>
      <p:pic>
        <p:nvPicPr>
          <p:cNvPr id="11" name="Graphic 14" descr="Large paint brush with solid fill">
            <a:extLst>
              <a:ext uri="{FF2B5EF4-FFF2-40B4-BE49-F238E27FC236}">
                <a16:creationId xmlns:a16="http://schemas.microsoft.com/office/drawing/2014/main" id="{C8D1FAA8-8BF6-1B9A-A757-B396BF06421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202994" y="6861687"/>
            <a:ext cx="1629695" cy="1644444"/>
          </a:xfrm>
          <a:prstGeom prst="rect">
            <a:avLst/>
          </a:prstGeom>
        </p:spPr>
      </p:pic>
      <p:pic>
        <p:nvPicPr>
          <p:cNvPr id="15" name="Graphic 16" descr="Piggy Bank with solid fill">
            <a:extLst>
              <a:ext uri="{FF2B5EF4-FFF2-40B4-BE49-F238E27FC236}">
                <a16:creationId xmlns:a16="http://schemas.microsoft.com/office/drawing/2014/main" id="{89BE7198-4A65-218A-F003-71BAC68C5CF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247239" y="2599403"/>
            <a:ext cx="1629696" cy="1622322"/>
          </a:xfrm>
          <a:prstGeom prst="rect">
            <a:avLst/>
          </a:prstGeom>
        </p:spPr>
      </p:pic>
      <p:pic>
        <p:nvPicPr>
          <p:cNvPr id="17" name="Graphic 17" descr="Sustainability with solid fill">
            <a:extLst>
              <a:ext uri="{FF2B5EF4-FFF2-40B4-BE49-F238E27FC236}">
                <a16:creationId xmlns:a16="http://schemas.microsoft.com/office/drawing/2014/main" id="{5A905CDA-4A57-DF0D-4218-81057A873D2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202994" y="4796913"/>
            <a:ext cx="1629696" cy="1637070"/>
          </a:xfrm>
          <a:prstGeom prst="rect">
            <a:avLst/>
          </a:prstGeom>
        </p:spPr>
      </p:pic>
      <p:pic>
        <p:nvPicPr>
          <p:cNvPr id="18" name="Graphic 18" descr="Open hand with plant with solid fill">
            <a:extLst>
              <a:ext uri="{FF2B5EF4-FFF2-40B4-BE49-F238E27FC236}">
                <a16:creationId xmlns:a16="http://schemas.microsoft.com/office/drawing/2014/main" id="{5BC5332D-89CA-46F7-E46C-BE8DC1AB7C0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77529" y="5158248"/>
            <a:ext cx="1467464" cy="1460090"/>
          </a:xfrm>
          <a:prstGeom prst="rect">
            <a:avLst/>
          </a:prstGeom>
        </p:spPr>
      </p:pic>
    </p:spTree>
    <p:extLst>
      <p:ext uri="{BB962C8B-B14F-4D97-AF65-F5344CB8AC3E}">
        <p14:creationId xmlns:p14="http://schemas.microsoft.com/office/powerpoint/2010/main" val="530994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grpSp>
        <p:nvGrpSpPr>
          <p:cNvPr id="3" name="Group 3"/>
          <p:cNvGrpSpPr/>
          <p:nvPr/>
        </p:nvGrpSpPr>
        <p:grpSpPr>
          <a:xfrm>
            <a:off x="207" y="0"/>
            <a:ext cx="18288000" cy="366674"/>
            <a:chOff x="0" y="0"/>
            <a:chExt cx="24384000" cy="488898"/>
          </a:xfrm>
        </p:grpSpPr>
        <p:sp>
          <p:nvSpPr>
            <p:cNvPr id="4" name="Freeform 4"/>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5" name="Freeform 5"/>
          <p:cNvSpPr/>
          <p:nvPr/>
        </p:nvSpPr>
        <p:spPr>
          <a:xfrm>
            <a:off x="876505" y="87840"/>
            <a:ext cx="4248150" cy="733346"/>
          </a:xfrm>
          <a:custGeom>
            <a:avLst/>
            <a:gdLst/>
            <a:ahLst/>
            <a:cxnLst/>
            <a:rect l="l" t="t" r="r" b="b"/>
            <a:pathLst>
              <a:path w="4248150" h="733346">
                <a:moveTo>
                  <a:pt x="0" y="0"/>
                </a:moveTo>
                <a:lnTo>
                  <a:pt x="4248151" y="0"/>
                </a:lnTo>
                <a:lnTo>
                  <a:pt x="4248151" y="733346"/>
                </a:lnTo>
                <a:lnTo>
                  <a:pt x="0" y="733346"/>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2" name="TextBox 12"/>
          <p:cNvSpPr txBox="1"/>
          <p:nvPr/>
        </p:nvSpPr>
        <p:spPr>
          <a:xfrm>
            <a:off x="3852140" y="9256711"/>
            <a:ext cx="10187464" cy="464016"/>
          </a:xfrm>
          <a:prstGeom prst="rect">
            <a:avLst/>
          </a:prstGeom>
        </p:spPr>
        <p:txBody>
          <a:bodyPr lIns="0" tIns="0" rIns="0" bIns="0" rtlCol="0" anchor="t">
            <a:spAutoFit/>
          </a:bodyPr>
          <a:lstStyle/>
          <a:p>
            <a:pPr algn="ctr">
              <a:lnSpc>
                <a:spcPts val="2879"/>
              </a:lnSpc>
            </a:pPr>
            <a:r>
              <a:rPr lang="en-US" sz="2400">
                <a:solidFill>
                  <a:srgbClr val="808080"/>
                </a:solidFill>
                <a:latin typeface="Arial"/>
              </a:rPr>
              <a:t>cenedlaethaurdyfodol.cymru | futuregenerations.wales | @futuregencymru</a:t>
            </a:r>
          </a:p>
        </p:txBody>
      </p:sp>
      <p:sp>
        <p:nvSpPr>
          <p:cNvPr id="13" name="TextBox 13"/>
          <p:cNvSpPr txBox="1"/>
          <p:nvPr/>
        </p:nvSpPr>
        <p:spPr>
          <a:xfrm>
            <a:off x="1028700" y="924056"/>
            <a:ext cx="16941066" cy="1561966"/>
          </a:xfrm>
          <a:prstGeom prst="rect">
            <a:avLst/>
          </a:prstGeom>
        </p:spPr>
        <p:txBody>
          <a:bodyPr lIns="0" tIns="0" rIns="0" bIns="0" rtlCol="0" anchor="t">
            <a:spAutoFit/>
          </a:bodyPr>
          <a:lstStyle/>
          <a:p>
            <a:pPr>
              <a:lnSpc>
                <a:spcPts val="6048"/>
              </a:lnSpc>
            </a:pPr>
            <a:r>
              <a:rPr lang="en-US" sz="5600" spc="-218">
                <a:solidFill>
                  <a:srgbClr val="08294D"/>
                </a:solidFill>
                <a:latin typeface="Messina Sans 3"/>
              </a:rPr>
              <a:t>Resources – case studies</a:t>
            </a:r>
            <a:endParaRPr lang="en-US">
              <a:cs typeface="Calibri"/>
            </a:endParaRPr>
          </a:p>
          <a:p>
            <a:pPr>
              <a:lnSpc>
                <a:spcPts val="6048"/>
              </a:lnSpc>
            </a:pPr>
            <a:r>
              <a:rPr lang="en-US" sz="5600" spc="-223" err="1">
                <a:solidFill>
                  <a:srgbClr val="0E6CDD"/>
                </a:solidFill>
                <a:latin typeface="Messina Sans 3"/>
                <a:ea typeface="+mn-lt"/>
                <a:cs typeface="+mn-lt"/>
              </a:rPr>
              <a:t>Adnoddau</a:t>
            </a:r>
            <a:r>
              <a:rPr lang="en-US" sz="5600" spc="-223">
                <a:solidFill>
                  <a:srgbClr val="0E6CDD"/>
                </a:solidFill>
                <a:latin typeface="Messina Sans 3"/>
                <a:ea typeface="+mn-lt"/>
                <a:cs typeface="+mn-lt"/>
              </a:rPr>
              <a:t> - </a:t>
            </a:r>
            <a:r>
              <a:rPr lang="en-US" sz="5600" spc="-223" err="1">
                <a:solidFill>
                  <a:srgbClr val="0E6CDD"/>
                </a:solidFill>
                <a:latin typeface="Messina Sans 3"/>
                <a:ea typeface="+mn-lt"/>
                <a:cs typeface="+mn-lt"/>
              </a:rPr>
              <a:t>astudiaethau</a:t>
            </a:r>
            <a:r>
              <a:rPr lang="en-US" sz="5600" spc="-223">
                <a:solidFill>
                  <a:srgbClr val="0E6CDD"/>
                </a:solidFill>
                <a:latin typeface="Messina Sans 3"/>
                <a:ea typeface="+mn-lt"/>
                <a:cs typeface="+mn-lt"/>
              </a:rPr>
              <a:t> </a:t>
            </a:r>
            <a:r>
              <a:rPr lang="en-US" sz="5600" spc="-223" err="1">
                <a:solidFill>
                  <a:srgbClr val="0E6CDD"/>
                </a:solidFill>
                <a:latin typeface="Messina Sans 3"/>
                <a:ea typeface="+mn-lt"/>
                <a:cs typeface="+mn-lt"/>
              </a:rPr>
              <a:t>achos</a:t>
            </a:r>
            <a:endParaRPr lang="en-US" sz="5600" spc="-223" err="1">
              <a:solidFill>
                <a:srgbClr val="000000"/>
              </a:solidFill>
              <a:latin typeface="Calibri"/>
              <a:cs typeface="Calibri"/>
            </a:endParaRPr>
          </a:p>
        </p:txBody>
      </p:sp>
      <p:sp>
        <p:nvSpPr>
          <p:cNvPr id="14" name="TextBox 14"/>
          <p:cNvSpPr txBox="1"/>
          <p:nvPr/>
        </p:nvSpPr>
        <p:spPr>
          <a:xfrm>
            <a:off x="2630343" y="2981479"/>
            <a:ext cx="6756905" cy="1400448"/>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5">
                  <a:extLst>
                    <a:ext uri="{A12FA001-AC4F-418D-AE19-62706E023703}">
                      <ahyp:hlinkClr xmlns:ahyp="http://schemas.microsoft.com/office/drawing/2018/hyperlinkcolor" val="tx"/>
                    </a:ext>
                  </a:extLst>
                </a:hlinkClick>
              </a:rPr>
              <a:t>Cardiff and Vale enhancing biodiversity</a:t>
            </a:r>
            <a:endParaRPr lang="en-US">
              <a:solidFill>
                <a:srgbClr val="08294D"/>
              </a:solidFill>
              <a:cs typeface="Calibri"/>
              <a:hlinkClick r:id="rId5">
                <a:extLst>
                  <a:ext uri="{A12FA001-AC4F-418D-AE19-62706E023703}">
                    <ahyp:hlinkClr xmlns:ahyp="http://schemas.microsoft.com/office/drawing/2018/hyperlinkcolor" val="tx"/>
                  </a:ext>
                </a:extLst>
              </a:hlinkClick>
            </a:endParaRPr>
          </a:p>
          <a:p>
            <a:pPr>
              <a:lnSpc>
                <a:spcPts val="3456"/>
              </a:lnSpc>
            </a:pPr>
            <a:r>
              <a:rPr lang="en-US" sz="3200" spc="-127">
                <a:solidFill>
                  <a:srgbClr val="0E6CDD"/>
                </a:solidFill>
                <a:latin typeface="Messina Sans 1"/>
                <a:hlinkClick r:id="rId6">
                  <a:extLst>
                    <a:ext uri="{A12FA001-AC4F-418D-AE19-62706E023703}">
                      <ahyp:hlinkClr xmlns:ahyp="http://schemas.microsoft.com/office/drawing/2018/hyperlinkcolor" val="tx"/>
                    </a:ext>
                  </a:extLst>
                </a:hlinkClick>
              </a:rPr>
              <a:t>Caerdydd a'r Fro yn gwella bioamrywiaeth</a:t>
            </a:r>
            <a:r>
              <a:rPr lang="en-US" sz="3200" spc="-127">
                <a:solidFill>
                  <a:srgbClr val="0E6CDD"/>
                </a:solidFill>
                <a:latin typeface="Messina Sans 1"/>
              </a:rPr>
              <a:t> </a:t>
            </a:r>
            <a:endParaRPr lang="en-US">
              <a:solidFill>
                <a:srgbClr val="0E6CDD"/>
              </a:solidFill>
              <a:cs typeface="Calibri"/>
            </a:endParaRPr>
          </a:p>
        </p:txBody>
      </p:sp>
      <p:sp>
        <p:nvSpPr>
          <p:cNvPr id="16" name="TextBox 16"/>
          <p:cNvSpPr txBox="1"/>
          <p:nvPr/>
        </p:nvSpPr>
        <p:spPr>
          <a:xfrm>
            <a:off x="2820843" y="5256894"/>
            <a:ext cx="6192778" cy="459741"/>
          </a:xfrm>
          <a:prstGeom prst="rect">
            <a:avLst/>
          </a:prstGeom>
        </p:spPr>
        <p:txBody>
          <a:bodyPr lIns="0" tIns="0" rIns="0" bIns="0" rtlCol="0" anchor="t">
            <a:spAutoFit/>
          </a:bodyPr>
          <a:lstStyle/>
          <a:p>
            <a:pPr>
              <a:lnSpc>
                <a:spcPts val="3456"/>
              </a:lnSpc>
            </a:pPr>
            <a:endParaRPr lang="en-US" sz="3200" spc="-124">
              <a:solidFill>
                <a:srgbClr val="08294D"/>
              </a:solidFill>
              <a:latin typeface="Messina Sans 1"/>
            </a:endParaRPr>
          </a:p>
        </p:txBody>
      </p:sp>
      <p:sp>
        <p:nvSpPr>
          <p:cNvPr id="21" name="TextBox 14">
            <a:extLst>
              <a:ext uri="{FF2B5EF4-FFF2-40B4-BE49-F238E27FC236}">
                <a16:creationId xmlns:a16="http://schemas.microsoft.com/office/drawing/2014/main" id="{D83C1E88-CC5B-37C3-9DBC-EE5B5D13A0F9}"/>
              </a:ext>
            </a:extLst>
          </p:cNvPr>
          <p:cNvSpPr txBox="1"/>
          <p:nvPr/>
        </p:nvSpPr>
        <p:spPr>
          <a:xfrm>
            <a:off x="2630342" y="5260267"/>
            <a:ext cx="6683162" cy="951607"/>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7">
                  <a:extLst>
                    <a:ext uri="{A12FA001-AC4F-418D-AE19-62706E023703}">
                      <ahyp:hlinkClr xmlns:ahyp="http://schemas.microsoft.com/office/drawing/2018/hyperlinkcolor" val="tx"/>
                    </a:ext>
                  </a:extLst>
                </a:hlinkClick>
              </a:rPr>
              <a:t>Climate ready Gwent</a:t>
            </a:r>
            <a:endParaRPr lang="en-US">
              <a:solidFill>
                <a:srgbClr val="08294D"/>
              </a:solidFill>
              <a:cs typeface="Calibri"/>
              <a:hlinkClick r:id="rId7">
                <a:extLst>
                  <a:ext uri="{A12FA001-AC4F-418D-AE19-62706E023703}">
                    <ahyp:hlinkClr xmlns:ahyp="http://schemas.microsoft.com/office/drawing/2018/hyperlinkcolor" val="tx"/>
                  </a:ext>
                </a:extLst>
              </a:hlinkClick>
            </a:endParaRPr>
          </a:p>
          <a:p>
            <a:pPr>
              <a:lnSpc>
                <a:spcPts val="3456"/>
              </a:lnSpc>
            </a:pPr>
            <a:r>
              <a:rPr lang="en-US" sz="3200" spc="-127">
                <a:solidFill>
                  <a:srgbClr val="0E6CDD"/>
                </a:solidFill>
                <a:latin typeface="Messina Sans 1"/>
                <a:hlinkClick r:id="rId8">
                  <a:extLst>
                    <a:ext uri="{A12FA001-AC4F-418D-AE19-62706E023703}">
                      <ahyp:hlinkClr xmlns:ahyp="http://schemas.microsoft.com/office/drawing/2018/hyperlinkcolor" val="tx"/>
                    </a:ext>
                  </a:extLst>
                </a:hlinkClick>
              </a:rPr>
              <a:t>Gwent yn barod ar gyfer yr hinsawdd</a:t>
            </a:r>
            <a:endParaRPr lang="en-US">
              <a:solidFill>
                <a:srgbClr val="0E6CDD"/>
              </a:solidFill>
              <a:cs typeface="Calibri"/>
              <a:hlinkClick r:id="rId8">
                <a:extLst>
                  <a:ext uri="{A12FA001-AC4F-418D-AE19-62706E023703}">
                    <ahyp:hlinkClr xmlns:ahyp="http://schemas.microsoft.com/office/drawing/2018/hyperlinkcolor" val="tx"/>
                  </a:ext>
                </a:extLst>
              </a:hlinkClick>
            </a:endParaRPr>
          </a:p>
        </p:txBody>
      </p:sp>
      <p:sp>
        <p:nvSpPr>
          <p:cNvPr id="22" name="TextBox 14">
            <a:extLst>
              <a:ext uri="{FF2B5EF4-FFF2-40B4-BE49-F238E27FC236}">
                <a16:creationId xmlns:a16="http://schemas.microsoft.com/office/drawing/2014/main" id="{7C12353C-32E8-BFF9-43B9-B38A28FE1247}"/>
              </a:ext>
            </a:extLst>
          </p:cNvPr>
          <p:cNvSpPr txBox="1"/>
          <p:nvPr/>
        </p:nvSpPr>
        <p:spPr>
          <a:xfrm>
            <a:off x="2630343" y="7137546"/>
            <a:ext cx="6749530" cy="951607"/>
          </a:xfrm>
          <a:prstGeom prst="rect">
            <a:avLst/>
          </a:prstGeom>
        </p:spPr>
        <p:txBody>
          <a:bodyPr wrap="square" lIns="0" tIns="0" rIns="0" bIns="0" rtlCol="0" anchor="t">
            <a:spAutoFit/>
          </a:bodyPr>
          <a:lstStyle/>
          <a:p>
            <a:r>
              <a:rPr lang="en-US" sz="3200" spc="-124">
                <a:solidFill>
                  <a:srgbClr val="08294D"/>
                </a:solidFill>
                <a:latin typeface="Messina Sans 1"/>
                <a:ea typeface="+mn-lt"/>
                <a:cs typeface="+mn-lt"/>
                <a:hlinkClick r:id="rId9">
                  <a:extLst>
                    <a:ext uri="{A12FA001-AC4F-418D-AE19-62706E023703}">
                      <ahyp:hlinkClr xmlns:ahyp="http://schemas.microsoft.com/office/drawing/2018/hyperlinkcolor" val="tx"/>
                    </a:ext>
                  </a:extLst>
                </a:hlinkClick>
              </a:rPr>
              <a:t>Protecting the well-being of firefighters</a:t>
            </a:r>
            <a:endParaRPr lang="en-US">
              <a:solidFill>
                <a:srgbClr val="08294D"/>
              </a:solidFill>
              <a:cs typeface="Calibri"/>
            </a:endParaRPr>
          </a:p>
          <a:p>
            <a:pPr>
              <a:lnSpc>
                <a:spcPts val="3456"/>
              </a:lnSpc>
            </a:pPr>
            <a:r>
              <a:rPr lang="en-US" sz="3200" spc="-127">
                <a:solidFill>
                  <a:srgbClr val="0E6CDD"/>
                </a:solidFill>
                <a:latin typeface="Messina Sans 1"/>
                <a:cs typeface="Calibri"/>
                <a:hlinkClick r:id="rId10">
                  <a:extLst>
                    <a:ext uri="{A12FA001-AC4F-418D-AE19-62706E023703}">
                      <ahyp:hlinkClr xmlns:ahyp="http://schemas.microsoft.com/office/drawing/2018/hyperlinkcolor" val="tx"/>
                    </a:ext>
                  </a:extLst>
                </a:hlinkClick>
              </a:rPr>
              <a:t>Amddifyn llesiant diffoddwyr tân</a:t>
            </a:r>
            <a:endParaRPr lang="en-US">
              <a:solidFill>
                <a:srgbClr val="0E6CDD"/>
              </a:solidFill>
              <a:cs typeface="Calibri"/>
            </a:endParaRPr>
          </a:p>
        </p:txBody>
      </p:sp>
      <p:pic>
        <p:nvPicPr>
          <p:cNvPr id="9" name="Graphic 9" descr="Plant With Roots with solid fill">
            <a:extLst>
              <a:ext uri="{FF2B5EF4-FFF2-40B4-BE49-F238E27FC236}">
                <a16:creationId xmlns:a16="http://schemas.microsoft.com/office/drawing/2014/main" id="{D6715F41-3AFB-6FB2-8E6E-DCF1449E11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0045" y="2813255"/>
            <a:ext cx="1732935" cy="1740309"/>
          </a:xfrm>
          <a:prstGeom prst="rect">
            <a:avLst/>
          </a:prstGeom>
        </p:spPr>
      </p:pic>
      <p:pic>
        <p:nvPicPr>
          <p:cNvPr id="10" name="Graphic 10" descr="Earth globe: Africa and Europe with solid fill">
            <a:extLst>
              <a:ext uri="{FF2B5EF4-FFF2-40B4-BE49-F238E27FC236}">
                <a16:creationId xmlns:a16="http://schemas.microsoft.com/office/drawing/2014/main" id="{343CBC84-69D1-B3B5-2874-703745C62F1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7529" y="4922275"/>
            <a:ext cx="1585451" cy="1592825"/>
          </a:xfrm>
          <a:prstGeom prst="rect">
            <a:avLst/>
          </a:prstGeom>
        </p:spPr>
      </p:pic>
      <p:pic>
        <p:nvPicPr>
          <p:cNvPr id="11" name="Graphic 14" descr="Firefighter male with solid fill">
            <a:extLst>
              <a:ext uri="{FF2B5EF4-FFF2-40B4-BE49-F238E27FC236}">
                <a16:creationId xmlns:a16="http://schemas.microsoft.com/office/drawing/2014/main" id="{121F7EA1-E469-015E-E7C2-A05F2813A0A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7529" y="6706830"/>
            <a:ext cx="1585451" cy="1585451"/>
          </a:xfrm>
          <a:prstGeom prst="rect">
            <a:avLst/>
          </a:prstGeom>
        </p:spPr>
      </p:pic>
    </p:spTree>
    <p:extLst>
      <p:ext uri="{BB962C8B-B14F-4D97-AF65-F5344CB8AC3E}">
        <p14:creationId xmlns:p14="http://schemas.microsoft.com/office/powerpoint/2010/main" val="1834146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553168" y="8793068"/>
            <a:ext cx="3734832" cy="1493933"/>
          </a:xfrm>
          <a:prstGeom prst="rect">
            <a:avLst/>
          </a:prstGeom>
        </p:spPr>
      </p:pic>
      <p:grpSp>
        <p:nvGrpSpPr>
          <p:cNvPr id="3" name="Group 3"/>
          <p:cNvGrpSpPr/>
          <p:nvPr/>
        </p:nvGrpSpPr>
        <p:grpSpPr>
          <a:xfrm>
            <a:off x="0" y="1"/>
            <a:ext cx="18288000" cy="674558"/>
            <a:chOff x="0" y="0"/>
            <a:chExt cx="4816593" cy="177661"/>
          </a:xfrm>
        </p:grpSpPr>
        <p:sp>
          <p:nvSpPr>
            <p:cNvPr id="4" name="Freeform 4"/>
            <p:cNvSpPr/>
            <p:nvPr/>
          </p:nvSpPr>
          <p:spPr>
            <a:xfrm>
              <a:off x="0" y="0"/>
              <a:ext cx="4816592" cy="177661"/>
            </a:xfrm>
            <a:custGeom>
              <a:avLst/>
              <a:gdLst/>
              <a:ahLst/>
              <a:cxnLst/>
              <a:rect l="l" t="t" r="r" b="b"/>
              <a:pathLst>
                <a:path w="4816592" h="177661">
                  <a:moveTo>
                    <a:pt x="0" y="0"/>
                  </a:moveTo>
                  <a:lnTo>
                    <a:pt x="4816592" y="0"/>
                  </a:lnTo>
                  <a:lnTo>
                    <a:pt x="4816592" y="177661"/>
                  </a:lnTo>
                  <a:lnTo>
                    <a:pt x="0" y="177661"/>
                  </a:lnTo>
                  <a:close/>
                </a:path>
              </a:pathLst>
            </a:custGeom>
            <a:solidFill>
              <a:srgbClr val="FFDD17"/>
            </a:solidFill>
          </p:spPr>
        </p:sp>
        <p:sp>
          <p:nvSpPr>
            <p:cNvPr id="5" name="TextBox 5"/>
            <p:cNvSpPr txBox="1"/>
            <p:nvPr/>
          </p:nvSpPr>
          <p:spPr>
            <a:xfrm>
              <a:off x="0" y="-38100"/>
              <a:ext cx="812800" cy="850900"/>
            </a:xfrm>
            <a:prstGeom prst="rect">
              <a:avLst/>
            </a:prstGeom>
          </p:spPr>
          <p:txBody>
            <a:bodyPr lIns="50801" tIns="50801" rIns="50801" bIns="50801" rtlCol="0" anchor="ctr"/>
            <a:lstStyle/>
            <a:p>
              <a:pPr algn="ctr">
                <a:lnSpc>
                  <a:spcPts val="2660"/>
                </a:lnSpc>
              </a:pPr>
              <a:endParaRPr sz="1200"/>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3310" y="370877"/>
            <a:ext cx="8551055" cy="559706"/>
          </a:xfrm>
          <a:prstGeom prst="rect">
            <a:avLst/>
          </a:prstGeom>
        </p:spPr>
      </p:pic>
      <p:sp>
        <p:nvSpPr>
          <p:cNvPr id="9" name="Title 1">
            <a:extLst>
              <a:ext uri="{FF2B5EF4-FFF2-40B4-BE49-F238E27FC236}">
                <a16:creationId xmlns:a16="http://schemas.microsoft.com/office/drawing/2014/main" id="{354684E4-E80D-0405-7A43-A91DAE5E757B}"/>
              </a:ext>
            </a:extLst>
          </p:cNvPr>
          <p:cNvSpPr txBox="1">
            <a:spLocks/>
          </p:cNvSpPr>
          <p:nvPr/>
        </p:nvSpPr>
        <p:spPr>
          <a:xfrm>
            <a:off x="1143000" y="1291932"/>
            <a:ext cx="15392400" cy="1489368"/>
          </a:xfrm>
          <a:prstGeom prst="rect">
            <a:avLst/>
          </a:prstGeom>
        </p:spPr>
        <p:txBody>
          <a:bodyPr lIns="137160" tIns="68580" rIns="137160" bIns="68580"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350" b="1" err="1">
                <a:solidFill>
                  <a:srgbClr val="0E6CDD"/>
                </a:solidFill>
                <a:latin typeface="Messina Sans 2"/>
              </a:rPr>
              <a:t>Mae'r</a:t>
            </a:r>
            <a:r>
              <a:rPr lang="en-GB" sz="4350" b="1">
                <a:solidFill>
                  <a:srgbClr val="0E6CDD"/>
                </a:solidFill>
                <a:latin typeface="Messina Sans 2"/>
              </a:rPr>
              <a:t> </a:t>
            </a:r>
            <a:r>
              <a:rPr lang="en-GB" sz="4350" b="1" err="1">
                <a:solidFill>
                  <a:srgbClr val="0E6CDD"/>
                </a:solidFill>
                <a:latin typeface="Messina Sans 2"/>
              </a:rPr>
              <a:t>stori</a:t>
            </a:r>
            <a:r>
              <a:rPr lang="en-GB" sz="4350" b="1">
                <a:solidFill>
                  <a:srgbClr val="0E6CDD"/>
                </a:solidFill>
                <a:latin typeface="Messina Sans 2"/>
              </a:rPr>
              <a:t> </a:t>
            </a:r>
            <a:r>
              <a:rPr lang="en-GB" sz="4350" b="1" err="1">
                <a:solidFill>
                  <a:srgbClr val="0E6CDD"/>
                </a:solidFill>
                <a:latin typeface="Messina Sans 2"/>
              </a:rPr>
              <a:t>yn</a:t>
            </a:r>
            <a:r>
              <a:rPr lang="en-GB" sz="4350" b="1">
                <a:solidFill>
                  <a:srgbClr val="0E6CDD"/>
                </a:solidFill>
                <a:latin typeface="Messina Sans 2"/>
              </a:rPr>
              <a:t> </a:t>
            </a:r>
            <a:r>
              <a:rPr lang="en-GB" sz="4350" b="1" err="1">
                <a:solidFill>
                  <a:srgbClr val="0E6CDD"/>
                </a:solidFill>
                <a:latin typeface="Messina Sans 2"/>
              </a:rPr>
              <a:t>newid</a:t>
            </a:r>
            <a:r>
              <a:rPr lang="en-GB" sz="4350" b="1">
                <a:solidFill>
                  <a:srgbClr val="0E6CDD"/>
                </a:solidFill>
                <a:latin typeface="Messina Sans 2"/>
              </a:rPr>
              <a:t>...</a:t>
            </a:r>
            <a:endParaRPr lang="en-US"/>
          </a:p>
          <a:p>
            <a:pPr algn="l"/>
            <a:r>
              <a:rPr lang="en-GB" sz="4350" b="1">
                <a:solidFill>
                  <a:srgbClr val="5A9D9E"/>
                </a:solidFill>
                <a:latin typeface="Messina Sans 2"/>
              </a:rPr>
              <a:t>Stories of change...</a:t>
            </a:r>
            <a:endParaRPr lang="en-GB">
              <a:solidFill>
                <a:srgbClr val="5A9D9E"/>
              </a:solidFill>
            </a:endParaRPr>
          </a:p>
        </p:txBody>
      </p:sp>
      <p:sp>
        <p:nvSpPr>
          <p:cNvPr id="10" name="Content Placeholder 2">
            <a:extLst>
              <a:ext uri="{FF2B5EF4-FFF2-40B4-BE49-F238E27FC236}">
                <a16:creationId xmlns:a16="http://schemas.microsoft.com/office/drawing/2014/main" id="{EEB7288A-6713-18A9-F0EF-14D668AADEB8}"/>
              </a:ext>
            </a:extLst>
          </p:cNvPr>
          <p:cNvSpPr txBox="1">
            <a:spLocks/>
          </p:cNvSpPr>
          <p:nvPr/>
        </p:nvSpPr>
        <p:spPr>
          <a:xfrm>
            <a:off x="1143000" y="2617494"/>
            <a:ext cx="15773400" cy="603120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a:p>
        </p:txBody>
      </p:sp>
      <p:sp>
        <p:nvSpPr>
          <p:cNvPr id="13" name="TextBox 12">
            <a:extLst>
              <a:ext uri="{FF2B5EF4-FFF2-40B4-BE49-F238E27FC236}">
                <a16:creationId xmlns:a16="http://schemas.microsoft.com/office/drawing/2014/main" id="{7C374EC3-2CAB-9471-526F-63FE17152B54}"/>
              </a:ext>
            </a:extLst>
          </p:cNvPr>
          <p:cNvSpPr txBox="1"/>
          <p:nvPr/>
        </p:nvSpPr>
        <p:spPr>
          <a:xfrm>
            <a:off x="1143001" y="2766386"/>
            <a:ext cx="11031683" cy="1477328"/>
          </a:xfrm>
          <a:prstGeom prst="rect">
            <a:avLst/>
          </a:prstGeom>
          <a:noFill/>
        </p:spPr>
        <p:txBody>
          <a:bodyPr wrap="square" lIns="91440" tIns="45720" rIns="91440" bIns="45720" anchor="t">
            <a:spAutoFit/>
          </a:bodyPr>
          <a:lstStyle/>
          <a:p>
            <a:endParaRPr lang="en-GB" sz="3000">
              <a:cs typeface="Calibri"/>
            </a:endParaRPr>
          </a:p>
          <a:p>
            <a:pPr marL="457200" indent="-457200">
              <a:buFont typeface="Arial" panose="020B0604020202020204" pitchFamily="34" charset="0"/>
              <a:buChar char="•"/>
            </a:pPr>
            <a:endParaRPr lang="en-GB" sz="3000">
              <a:cs typeface="Calibri"/>
            </a:endParaRPr>
          </a:p>
          <a:p>
            <a:pPr marL="457200" indent="-457200">
              <a:buFont typeface="Arial" panose="020B0604020202020204" pitchFamily="34" charset="0"/>
              <a:buChar char="•"/>
            </a:pPr>
            <a:endParaRPr lang="en-GB" sz="3000">
              <a:cs typeface="Calibri"/>
            </a:endParaRPr>
          </a:p>
        </p:txBody>
      </p:sp>
      <p:pic>
        <p:nvPicPr>
          <p:cNvPr id="14" name="Picture 13">
            <a:extLst>
              <a:ext uri="{FF2B5EF4-FFF2-40B4-BE49-F238E27FC236}">
                <a16:creationId xmlns:a16="http://schemas.microsoft.com/office/drawing/2014/main" id="{441F43B8-58E7-8828-4F94-669D5A961BBE}"/>
              </a:ext>
            </a:extLst>
          </p:cNvPr>
          <p:cNvPicPr>
            <a:picLocks noChangeAspect="1"/>
          </p:cNvPicPr>
          <p:nvPr/>
        </p:nvPicPr>
        <p:blipFill>
          <a:blip r:embed="rId6"/>
          <a:stretch>
            <a:fillRect/>
          </a:stretch>
        </p:blipFill>
        <p:spPr>
          <a:xfrm>
            <a:off x="13542545" y="3979225"/>
            <a:ext cx="3893855" cy="2137559"/>
          </a:xfrm>
          <a:prstGeom prst="rect">
            <a:avLst/>
          </a:prstGeom>
        </p:spPr>
      </p:pic>
      <p:pic>
        <p:nvPicPr>
          <p:cNvPr id="22" name="Picture 22" descr="Graphical user interface, text, application, email&#10;&#10;Description automatically generated">
            <a:extLst>
              <a:ext uri="{FF2B5EF4-FFF2-40B4-BE49-F238E27FC236}">
                <a16:creationId xmlns:a16="http://schemas.microsoft.com/office/drawing/2014/main" id="{B28C19EA-4FA7-09C3-E4C5-AF4F7EF42821}"/>
              </a:ext>
            </a:extLst>
          </p:cNvPr>
          <p:cNvPicPr>
            <a:picLocks noChangeAspect="1"/>
          </p:cNvPicPr>
          <p:nvPr/>
        </p:nvPicPr>
        <p:blipFill>
          <a:blip r:embed="rId7"/>
          <a:stretch>
            <a:fillRect/>
          </a:stretch>
        </p:blipFill>
        <p:spPr>
          <a:xfrm>
            <a:off x="12993833" y="2039546"/>
            <a:ext cx="4994562" cy="1869707"/>
          </a:xfrm>
          <a:prstGeom prst="rect">
            <a:avLst/>
          </a:prstGeom>
        </p:spPr>
      </p:pic>
      <p:pic>
        <p:nvPicPr>
          <p:cNvPr id="8" name="Picture 10" descr="A mountain with text overlay&#10;&#10;Description automatically generated">
            <a:extLst>
              <a:ext uri="{FF2B5EF4-FFF2-40B4-BE49-F238E27FC236}">
                <a16:creationId xmlns:a16="http://schemas.microsoft.com/office/drawing/2014/main" id="{AB309EFD-D139-0AEE-C688-CFFD80D014BA}"/>
              </a:ext>
            </a:extLst>
          </p:cNvPr>
          <p:cNvPicPr>
            <a:picLocks noChangeAspect="1"/>
          </p:cNvPicPr>
          <p:nvPr/>
        </p:nvPicPr>
        <p:blipFill>
          <a:blip r:embed="rId8"/>
          <a:stretch>
            <a:fillRect/>
          </a:stretch>
        </p:blipFill>
        <p:spPr>
          <a:xfrm>
            <a:off x="13122111" y="6504789"/>
            <a:ext cx="4062952" cy="2285410"/>
          </a:xfrm>
          <a:prstGeom prst="rect">
            <a:avLst/>
          </a:prstGeom>
        </p:spPr>
      </p:pic>
      <p:pic>
        <p:nvPicPr>
          <p:cNvPr id="15" name="Picture 15" descr="A group of people standing outside a building&#10;&#10;Description automatically generated">
            <a:extLst>
              <a:ext uri="{FF2B5EF4-FFF2-40B4-BE49-F238E27FC236}">
                <a16:creationId xmlns:a16="http://schemas.microsoft.com/office/drawing/2014/main" id="{10EE80EB-0884-148B-F28B-49CF6FF6DBBE}"/>
              </a:ext>
            </a:extLst>
          </p:cNvPr>
          <p:cNvPicPr>
            <a:picLocks noChangeAspect="1"/>
          </p:cNvPicPr>
          <p:nvPr/>
        </p:nvPicPr>
        <p:blipFill>
          <a:blip r:embed="rId9"/>
          <a:stretch>
            <a:fillRect/>
          </a:stretch>
        </p:blipFill>
        <p:spPr>
          <a:xfrm>
            <a:off x="1220771" y="6046094"/>
            <a:ext cx="5241303" cy="4015861"/>
          </a:xfrm>
          <a:prstGeom prst="rect">
            <a:avLst/>
          </a:prstGeom>
        </p:spPr>
      </p:pic>
      <p:pic>
        <p:nvPicPr>
          <p:cNvPr id="18" name="Picture 18" descr="A person and a child picking up trash on a beach&#10;&#10;Description automatically generated">
            <a:extLst>
              <a:ext uri="{FF2B5EF4-FFF2-40B4-BE49-F238E27FC236}">
                <a16:creationId xmlns:a16="http://schemas.microsoft.com/office/drawing/2014/main" id="{5F429B9E-1479-A087-A258-356879B8CA1D}"/>
              </a:ext>
            </a:extLst>
          </p:cNvPr>
          <p:cNvPicPr>
            <a:picLocks noChangeAspect="1"/>
          </p:cNvPicPr>
          <p:nvPr/>
        </p:nvPicPr>
        <p:blipFill>
          <a:blip r:embed="rId10"/>
          <a:stretch>
            <a:fillRect/>
          </a:stretch>
        </p:blipFill>
        <p:spPr>
          <a:xfrm>
            <a:off x="7112524" y="4855098"/>
            <a:ext cx="7550869" cy="4265038"/>
          </a:xfrm>
          <a:prstGeom prst="rect">
            <a:avLst/>
          </a:prstGeom>
        </p:spPr>
      </p:pic>
      <p:pic>
        <p:nvPicPr>
          <p:cNvPr id="19" name="Picture 19" descr="A group of children sitting outside&#10;&#10;Description automatically generated">
            <a:extLst>
              <a:ext uri="{FF2B5EF4-FFF2-40B4-BE49-F238E27FC236}">
                <a16:creationId xmlns:a16="http://schemas.microsoft.com/office/drawing/2014/main" id="{BF930C4F-6848-8C11-925E-0C5ADBE01624}"/>
              </a:ext>
            </a:extLst>
          </p:cNvPr>
          <p:cNvPicPr>
            <a:picLocks noChangeAspect="1"/>
          </p:cNvPicPr>
          <p:nvPr/>
        </p:nvPicPr>
        <p:blipFill>
          <a:blip r:embed="rId11"/>
          <a:stretch>
            <a:fillRect/>
          </a:stretch>
        </p:blipFill>
        <p:spPr>
          <a:xfrm>
            <a:off x="8385142" y="1072594"/>
            <a:ext cx="6148632" cy="3451977"/>
          </a:xfrm>
          <a:prstGeom prst="rect">
            <a:avLst/>
          </a:prstGeom>
        </p:spPr>
      </p:pic>
      <p:pic>
        <p:nvPicPr>
          <p:cNvPr id="20" name="Picture 20" descr="A group of people holding signs&#10;&#10;Description automatically generated">
            <a:extLst>
              <a:ext uri="{FF2B5EF4-FFF2-40B4-BE49-F238E27FC236}">
                <a16:creationId xmlns:a16="http://schemas.microsoft.com/office/drawing/2014/main" id="{883A79B7-5F71-B784-FC6C-A527B0AB92D9}"/>
              </a:ext>
            </a:extLst>
          </p:cNvPr>
          <p:cNvPicPr>
            <a:picLocks noChangeAspect="1"/>
          </p:cNvPicPr>
          <p:nvPr/>
        </p:nvPicPr>
        <p:blipFill>
          <a:blip r:embed="rId12"/>
          <a:stretch>
            <a:fillRect/>
          </a:stretch>
        </p:blipFill>
        <p:spPr>
          <a:xfrm>
            <a:off x="77771" y="2795631"/>
            <a:ext cx="7291632" cy="4954977"/>
          </a:xfrm>
          <a:prstGeom prst="rect">
            <a:avLst/>
          </a:prstGeom>
        </p:spPr>
      </p:pic>
      <p:pic>
        <p:nvPicPr>
          <p:cNvPr id="21" name="Picture 22" descr="Graphical user interface, text&#10;&#10;Description automatically generated">
            <a:extLst>
              <a:ext uri="{FF2B5EF4-FFF2-40B4-BE49-F238E27FC236}">
                <a16:creationId xmlns:a16="http://schemas.microsoft.com/office/drawing/2014/main" id="{973A8728-B653-545F-2D13-F14346B64949}"/>
              </a:ext>
            </a:extLst>
          </p:cNvPr>
          <p:cNvPicPr>
            <a:picLocks noChangeAspect="1"/>
          </p:cNvPicPr>
          <p:nvPr/>
        </p:nvPicPr>
        <p:blipFill>
          <a:blip r:embed="rId13"/>
          <a:stretch>
            <a:fillRect/>
          </a:stretch>
        </p:blipFill>
        <p:spPr>
          <a:xfrm>
            <a:off x="5392132" y="4241930"/>
            <a:ext cx="3897983" cy="5715263"/>
          </a:xfrm>
          <a:prstGeom prst="rect">
            <a:avLst/>
          </a:prstGeom>
        </p:spPr>
      </p:pic>
    </p:spTree>
    <p:extLst>
      <p:ext uri="{BB962C8B-B14F-4D97-AF65-F5344CB8AC3E}">
        <p14:creationId xmlns:p14="http://schemas.microsoft.com/office/powerpoint/2010/main" val="103540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BE4F60-07F3-4D58-B853-9C30C14D7855}"/>
              </a:ext>
            </a:extLst>
          </p:cNvPr>
          <p:cNvPicPr>
            <a:picLocks noChangeAspect="1"/>
          </p:cNvPicPr>
          <p:nvPr/>
        </p:nvPicPr>
        <p:blipFill>
          <a:blip r:embed="rId3"/>
          <a:stretch>
            <a:fillRect/>
          </a:stretch>
        </p:blipFill>
        <p:spPr>
          <a:xfrm>
            <a:off x="12201" y="0"/>
            <a:ext cx="18263598" cy="10287000"/>
          </a:xfrm>
          <a:prstGeom prst="rect">
            <a:avLst/>
          </a:prstGeom>
        </p:spPr>
      </p:pic>
    </p:spTree>
    <p:extLst>
      <p:ext uri="{BB962C8B-B14F-4D97-AF65-F5344CB8AC3E}">
        <p14:creationId xmlns:p14="http://schemas.microsoft.com/office/powerpoint/2010/main" val="4214035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descr="A group of posters with text&#10;&#10;Description automatically generated">
            <a:extLst>
              <a:ext uri="{FF2B5EF4-FFF2-40B4-BE49-F238E27FC236}">
                <a16:creationId xmlns:a16="http://schemas.microsoft.com/office/drawing/2014/main" id="{A9171341-CA64-E82A-4774-943BEB9D1982}"/>
              </a:ext>
            </a:extLst>
          </p:cNvPr>
          <p:cNvPicPr>
            <a:picLocks noChangeAspect="1"/>
          </p:cNvPicPr>
          <p:nvPr/>
        </p:nvPicPr>
        <p:blipFill rotWithShape="1">
          <a:blip r:embed="rId2"/>
          <a:srcRect r="2203" b="-1"/>
          <a:stretch/>
        </p:blipFill>
        <p:spPr>
          <a:xfrm>
            <a:off x="20" y="1923"/>
            <a:ext cx="18287980" cy="10285077"/>
          </a:xfrm>
          <a:prstGeom prst="rect">
            <a:avLst/>
          </a:prstGeom>
        </p:spPr>
      </p:pic>
    </p:spTree>
    <p:extLst>
      <p:ext uri="{BB962C8B-B14F-4D97-AF65-F5344CB8AC3E}">
        <p14:creationId xmlns:p14="http://schemas.microsoft.com/office/powerpoint/2010/main" val="3168601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grpSp>
        <p:nvGrpSpPr>
          <p:cNvPr id="3" name="Group 3"/>
          <p:cNvGrpSpPr/>
          <p:nvPr/>
        </p:nvGrpSpPr>
        <p:grpSpPr>
          <a:xfrm>
            <a:off x="207" y="0"/>
            <a:ext cx="18288000" cy="366674"/>
            <a:chOff x="0" y="0"/>
            <a:chExt cx="24384000" cy="488898"/>
          </a:xfrm>
        </p:grpSpPr>
        <p:sp>
          <p:nvSpPr>
            <p:cNvPr id="4" name="Freeform 4"/>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5" name="Freeform 5"/>
          <p:cNvSpPr/>
          <p:nvPr/>
        </p:nvSpPr>
        <p:spPr>
          <a:xfrm>
            <a:off x="876505" y="87840"/>
            <a:ext cx="4248150" cy="733346"/>
          </a:xfrm>
          <a:custGeom>
            <a:avLst/>
            <a:gdLst/>
            <a:ahLst/>
            <a:cxnLst/>
            <a:rect l="l" t="t" r="r" b="b"/>
            <a:pathLst>
              <a:path w="4248150" h="733346">
                <a:moveTo>
                  <a:pt x="0" y="0"/>
                </a:moveTo>
                <a:lnTo>
                  <a:pt x="4248151" y="0"/>
                </a:lnTo>
                <a:lnTo>
                  <a:pt x="4248151" y="733346"/>
                </a:lnTo>
                <a:lnTo>
                  <a:pt x="0" y="733346"/>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0" name="TextBox 10"/>
          <p:cNvSpPr txBox="1"/>
          <p:nvPr/>
        </p:nvSpPr>
        <p:spPr>
          <a:xfrm>
            <a:off x="3852140" y="9256711"/>
            <a:ext cx="10187464" cy="464016"/>
          </a:xfrm>
          <a:prstGeom prst="rect">
            <a:avLst/>
          </a:prstGeom>
        </p:spPr>
        <p:txBody>
          <a:bodyPr lIns="0" tIns="0" rIns="0" bIns="0" rtlCol="0" anchor="t">
            <a:spAutoFit/>
          </a:bodyPr>
          <a:lstStyle/>
          <a:p>
            <a:pPr algn="ctr">
              <a:lnSpc>
                <a:spcPts val="2879"/>
              </a:lnSpc>
            </a:pPr>
            <a:r>
              <a:rPr lang="en-US" sz="2400">
                <a:solidFill>
                  <a:srgbClr val="808080"/>
                </a:solidFill>
                <a:latin typeface="Arial"/>
              </a:rPr>
              <a:t>cenedlaethaurdyfodol.cymru | futuregenerations.wales | @futuregencymru</a:t>
            </a:r>
          </a:p>
        </p:txBody>
      </p:sp>
      <p:sp>
        <p:nvSpPr>
          <p:cNvPr id="11" name="TextBox 11"/>
          <p:cNvSpPr txBox="1"/>
          <p:nvPr/>
        </p:nvSpPr>
        <p:spPr>
          <a:xfrm>
            <a:off x="1348740" y="1123340"/>
            <a:ext cx="15590520" cy="810768"/>
          </a:xfrm>
          <a:prstGeom prst="rect">
            <a:avLst/>
          </a:prstGeom>
        </p:spPr>
        <p:txBody>
          <a:bodyPr lIns="0" tIns="0" rIns="0" bIns="0" rtlCol="0" anchor="t">
            <a:spAutoFit/>
          </a:bodyPr>
          <a:lstStyle/>
          <a:p>
            <a:pPr>
              <a:lnSpc>
                <a:spcPts val="6156"/>
              </a:lnSpc>
            </a:pPr>
            <a:r>
              <a:rPr lang="en-US" sz="5700" spc="-227">
                <a:solidFill>
                  <a:srgbClr val="0E6CDD"/>
                </a:solidFill>
                <a:latin typeface="Messina Sans 1"/>
              </a:rPr>
              <a:t>Y </a:t>
            </a:r>
            <a:r>
              <a:rPr lang="en-US" sz="5700" spc="-227" err="1">
                <a:solidFill>
                  <a:srgbClr val="0E6CDD"/>
                </a:solidFill>
                <a:latin typeface="Messina Sans 1"/>
              </a:rPr>
              <a:t>sesiwn</a:t>
            </a:r>
            <a:r>
              <a:rPr lang="en-US" sz="5700" spc="-227">
                <a:solidFill>
                  <a:srgbClr val="0E6CDD"/>
                </a:solidFill>
                <a:latin typeface="Messina Sans 1"/>
              </a:rPr>
              <a:t> </a:t>
            </a:r>
            <a:r>
              <a:rPr lang="en-US" sz="5700" spc="-227" err="1">
                <a:solidFill>
                  <a:srgbClr val="0E6CDD"/>
                </a:solidFill>
                <a:latin typeface="Messina Sans 1"/>
              </a:rPr>
              <a:t>yma</a:t>
            </a:r>
            <a:r>
              <a:rPr lang="en-US" sz="5700" spc="-227">
                <a:solidFill>
                  <a:srgbClr val="0E6CDD"/>
                </a:solidFill>
                <a:latin typeface="Messina Sans 1"/>
              </a:rPr>
              <a:t> / This session:</a:t>
            </a:r>
          </a:p>
        </p:txBody>
      </p:sp>
      <p:sp>
        <p:nvSpPr>
          <p:cNvPr id="7" name="TextBox 6">
            <a:extLst>
              <a:ext uri="{FF2B5EF4-FFF2-40B4-BE49-F238E27FC236}">
                <a16:creationId xmlns:a16="http://schemas.microsoft.com/office/drawing/2014/main" id="{36149E22-0AF9-72BE-C70F-682EFB979917}"/>
              </a:ext>
            </a:extLst>
          </p:cNvPr>
          <p:cNvSpPr txBox="1"/>
          <p:nvPr/>
        </p:nvSpPr>
        <p:spPr>
          <a:xfrm>
            <a:off x="9514055" y="2568924"/>
            <a:ext cx="7534637"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F7287"/>
                </a:solidFill>
                <a:latin typeface="Neue Plak"/>
              </a:rPr>
              <a:t>Through this session you will:</a:t>
            </a:r>
            <a:endParaRPr lang="en-US">
              <a:cs typeface="Calibri"/>
            </a:endParaRPr>
          </a:p>
          <a:p>
            <a:endParaRPr lang="en-US" sz="2000">
              <a:solidFill>
                <a:srgbClr val="6F7287"/>
              </a:solidFill>
              <a:latin typeface="Neue Plak"/>
            </a:endParaRPr>
          </a:p>
          <a:p>
            <a:pPr>
              <a:buChar char="•"/>
            </a:pPr>
            <a:r>
              <a:rPr lang="en-US" sz="2000">
                <a:solidFill>
                  <a:srgbClr val="6F7287"/>
                </a:solidFill>
                <a:latin typeface="Neue Plak"/>
              </a:rPr>
              <a:t>Increase your knowledge on the Well-being of Future Generations Act and what it means for public bodies.</a:t>
            </a:r>
            <a:endParaRPr lang="en-US"/>
          </a:p>
          <a:p>
            <a:pPr>
              <a:buChar char="•"/>
            </a:pPr>
            <a:r>
              <a:rPr lang="en-US" sz="2000">
                <a:solidFill>
                  <a:srgbClr val="6F7287"/>
                </a:solidFill>
                <a:latin typeface="Neue Plak"/>
              </a:rPr>
              <a:t>Deepen your understanding of how the sustainable development principle shapes and influences how public bodies work.</a:t>
            </a:r>
          </a:p>
          <a:p>
            <a:pPr>
              <a:buChar char="•"/>
            </a:pPr>
            <a:r>
              <a:rPr lang="en-US" sz="2000">
                <a:solidFill>
                  <a:srgbClr val="6F7287"/>
                </a:solidFill>
                <a:latin typeface="Neue Plak"/>
              </a:rPr>
              <a:t>Develop skills in acting in accordance with the sustainable development principle (</a:t>
            </a:r>
            <a:r>
              <a:rPr lang="en-US" sz="2000" err="1">
                <a:solidFill>
                  <a:srgbClr val="6F7287"/>
                </a:solidFill>
                <a:latin typeface="Neue Plak"/>
              </a:rPr>
              <a:t>centred</a:t>
            </a:r>
            <a:r>
              <a:rPr lang="en-US" sz="2000">
                <a:solidFill>
                  <a:srgbClr val="6F7287"/>
                </a:solidFill>
                <a:latin typeface="Neue Plak"/>
              </a:rPr>
              <a:t> around the five ways of working).</a:t>
            </a:r>
          </a:p>
          <a:p>
            <a:pPr>
              <a:buChar char="•"/>
            </a:pPr>
            <a:r>
              <a:rPr lang="en-US" sz="2000">
                <a:solidFill>
                  <a:srgbClr val="6F7287"/>
                </a:solidFill>
                <a:latin typeface="Neue Plak"/>
              </a:rPr>
              <a:t>Use resources and tools intended to help you take learning away and apply it to your own work.</a:t>
            </a:r>
          </a:p>
        </p:txBody>
      </p:sp>
      <p:sp>
        <p:nvSpPr>
          <p:cNvPr id="8" name="TextBox 7">
            <a:extLst>
              <a:ext uri="{FF2B5EF4-FFF2-40B4-BE49-F238E27FC236}">
                <a16:creationId xmlns:a16="http://schemas.microsoft.com/office/drawing/2014/main" id="{70FB4233-CF5A-B410-C6E2-D0A8A8B6840E}"/>
              </a:ext>
            </a:extLst>
          </p:cNvPr>
          <p:cNvSpPr txBox="1"/>
          <p:nvPr/>
        </p:nvSpPr>
        <p:spPr>
          <a:xfrm>
            <a:off x="9399456" y="6566040"/>
            <a:ext cx="776021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F7287"/>
                </a:solidFill>
                <a:latin typeface="Neue Plak"/>
              </a:rPr>
              <a:t>At the end of the session you’ll be able to:</a:t>
            </a:r>
          </a:p>
          <a:p>
            <a:endParaRPr lang="en-US" sz="2000">
              <a:solidFill>
                <a:srgbClr val="6F7287"/>
              </a:solidFill>
              <a:latin typeface="Neue Plak"/>
            </a:endParaRPr>
          </a:p>
          <a:p>
            <a:pPr>
              <a:buChar char="•"/>
            </a:pPr>
            <a:r>
              <a:rPr lang="en-US" sz="2000">
                <a:solidFill>
                  <a:srgbClr val="6F7287"/>
                </a:solidFill>
                <a:latin typeface="Neue Plak"/>
              </a:rPr>
              <a:t>Talk about the Well-being of Future Generations Act and why it is such an important piece of legislation.</a:t>
            </a:r>
          </a:p>
          <a:p>
            <a:pPr>
              <a:buChar char="•"/>
            </a:pPr>
            <a:r>
              <a:rPr lang="en-US" sz="2000">
                <a:solidFill>
                  <a:srgbClr val="6F7287"/>
                </a:solidFill>
                <a:latin typeface="Neue Plak"/>
              </a:rPr>
              <a:t>Explain your organisations’ role under the legislation.</a:t>
            </a:r>
          </a:p>
          <a:p>
            <a:pPr>
              <a:buChar char="•"/>
            </a:pPr>
            <a:r>
              <a:rPr lang="en-US" sz="2000">
                <a:solidFill>
                  <a:srgbClr val="6F7287"/>
                </a:solidFill>
                <a:latin typeface="Neue Plak"/>
              </a:rPr>
              <a:t>Give an example of when and how to use the ways of working.</a:t>
            </a:r>
          </a:p>
        </p:txBody>
      </p:sp>
      <p:sp>
        <p:nvSpPr>
          <p:cNvPr id="16" name="TextBox 15">
            <a:extLst>
              <a:ext uri="{FF2B5EF4-FFF2-40B4-BE49-F238E27FC236}">
                <a16:creationId xmlns:a16="http://schemas.microsoft.com/office/drawing/2014/main" id="{FC6FC6F6-877D-A742-E62A-9D2E1ACB0681}"/>
              </a:ext>
            </a:extLst>
          </p:cNvPr>
          <p:cNvSpPr txBox="1"/>
          <p:nvPr/>
        </p:nvSpPr>
        <p:spPr>
          <a:xfrm>
            <a:off x="486228" y="2568137"/>
            <a:ext cx="7611457"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err="1">
                <a:solidFill>
                  <a:srgbClr val="6F7287"/>
                </a:solidFill>
                <a:latin typeface="Neue Plak"/>
              </a:rPr>
              <a:t>Trwy'r</a:t>
            </a:r>
            <a:r>
              <a:rPr lang="en-US" sz="2000">
                <a:solidFill>
                  <a:srgbClr val="6F7287"/>
                </a:solidFill>
                <a:latin typeface="Neue Plak"/>
              </a:rPr>
              <a:t> </a:t>
            </a:r>
            <a:r>
              <a:rPr lang="en-US" sz="2000" err="1">
                <a:solidFill>
                  <a:srgbClr val="6F7287"/>
                </a:solidFill>
                <a:latin typeface="Neue Plak"/>
              </a:rPr>
              <a:t>sesiwn</a:t>
            </a:r>
            <a:r>
              <a:rPr lang="en-US" sz="2000">
                <a:solidFill>
                  <a:srgbClr val="6F7287"/>
                </a:solidFill>
                <a:latin typeface="Neue Plak"/>
              </a:rPr>
              <a:t> hon </a:t>
            </a:r>
            <a:r>
              <a:rPr lang="en-US" sz="2000" err="1">
                <a:solidFill>
                  <a:srgbClr val="6F7287"/>
                </a:solidFill>
                <a:latin typeface="Neue Plak"/>
              </a:rPr>
              <a:t>byddwch</a:t>
            </a:r>
            <a:r>
              <a:rPr lang="en-US" sz="2000">
                <a:solidFill>
                  <a:srgbClr val="6F7287"/>
                </a:solidFill>
                <a:latin typeface="Neue Plak"/>
              </a:rPr>
              <a:t> </a:t>
            </a:r>
            <a:r>
              <a:rPr lang="en-US" sz="2000" err="1">
                <a:solidFill>
                  <a:srgbClr val="6F7287"/>
                </a:solidFill>
                <a:latin typeface="Neue Plak"/>
              </a:rPr>
              <a:t>yn</a:t>
            </a:r>
            <a:r>
              <a:rPr lang="en-US" sz="2000">
                <a:solidFill>
                  <a:srgbClr val="6F7287"/>
                </a:solidFill>
                <a:latin typeface="Neue Plak"/>
              </a:rPr>
              <a:t>:</a:t>
            </a:r>
          </a:p>
          <a:p>
            <a:endParaRPr lang="en-US" sz="2000">
              <a:solidFill>
                <a:srgbClr val="6F7287"/>
              </a:solidFill>
              <a:latin typeface="Neue Plak"/>
            </a:endParaRPr>
          </a:p>
          <a:p>
            <a:pPr>
              <a:buChar char="•"/>
            </a:pPr>
            <a:r>
              <a:rPr lang="en-US" sz="2000" err="1">
                <a:solidFill>
                  <a:srgbClr val="6F7287"/>
                </a:solidFill>
                <a:latin typeface="Neue Plak"/>
              </a:rPr>
              <a:t>Cynyddu</a:t>
            </a:r>
            <a:r>
              <a:rPr lang="en-US" sz="2000">
                <a:solidFill>
                  <a:srgbClr val="6F7287"/>
                </a:solidFill>
                <a:latin typeface="Neue Plak"/>
              </a:rPr>
              <a:t> </a:t>
            </a:r>
            <a:r>
              <a:rPr lang="en-US" sz="2000" err="1">
                <a:solidFill>
                  <a:srgbClr val="6F7287"/>
                </a:solidFill>
                <a:latin typeface="Neue Plak"/>
              </a:rPr>
              <a:t>eich</a:t>
            </a:r>
            <a:r>
              <a:rPr lang="en-US" sz="2000">
                <a:solidFill>
                  <a:srgbClr val="6F7287"/>
                </a:solidFill>
                <a:latin typeface="Neue Plak"/>
              </a:rPr>
              <a:t> </a:t>
            </a:r>
            <a:r>
              <a:rPr lang="en-US" sz="2000" err="1">
                <a:solidFill>
                  <a:srgbClr val="6F7287"/>
                </a:solidFill>
                <a:latin typeface="Neue Plak"/>
              </a:rPr>
              <a:t>gwybodaeth</a:t>
            </a:r>
            <a:r>
              <a:rPr lang="en-US" sz="2000">
                <a:solidFill>
                  <a:srgbClr val="6F7287"/>
                </a:solidFill>
                <a:latin typeface="Neue Plak"/>
              </a:rPr>
              <a:t> am </a:t>
            </a:r>
            <a:r>
              <a:rPr lang="en-US" sz="2000" err="1">
                <a:solidFill>
                  <a:srgbClr val="6F7287"/>
                </a:solidFill>
                <a:latin typeface="Neue Plak"/>
              </a:rPr>
              <a:t>Ddeddf</a:t>
            </a:r>
            <a:r>
              <a:rPr lang="en-US" sz="2000">
                <a:solidFill>
                  <a:srgbClr val="6F7287"/>
                </a:solidFill>
                <a:latin typeface="Neue Plak"/>
              </a:rPr>
              <a:t> </a:t>
            </a:r>
            <a:r>
              <a:rPr lang="en-US" sz="2000" err="1">
                <a:solidFill>
                  <a:srgbClr val="6F7287"/>
                </a:solidFill>
                <a:latin typeface="Neue Plak"/>
              </a:rPr>
              <a:t>Llesiant</a:t>
            </a:r>
            <a:r>
              <a:rPr lang="en-US" sz="2000">
                <a:solidFill>
                  <a:srgbClr val="6F7287"/>
                </a:solidFill>
                <a:latin typeface="Neue Plak"/>
              </a:rPr>
              <a:t> </a:t>
            </a:r>
            <a:r>
              <a:rPr lang="en-US" sz="2000" err="1">
                <a:solidFill>
                  <a:srgbClr val="6F7287"/>
                </a:solidFill>
                <a:latin typeface="Neue Plak"/>
              </a:rPr>
              <a:t>Cenedlaethau’r</a:t>
            </a:r>
            <a:r>
              <a:rPr lang="en-US" sz="2000">
                <a:solidFill>
                  <a:srgbClr val="6F7287"/>
                </a:solidFill>
                <a:latin typeface="Neue Plak"/>
              </a:rPr>
              <a:t> </a:t>
            </a:r>
            <a:r>
              <a:rPr lang="en-US" sz="2000" err="1">
                <a:solidFill>
                  <a:srgbClr val="6F7287"/>
                </a:solidFill>
                <a:latin typeface="Neue Plak"/>
              </a:rPr>
              <a:t>Dyfodol</a:t>
            </a:r>
            <a:r>
              <a:rPr lang="en-US" sz="2000">
                <a:solidFill>
                  <a:srgbClr val="6F7287"/>
                </a:solidFill>
                <a:latin typeface="Neue Plak"/>
              </a:rPr>
              <a:t> </a:t>
            </a:r>
            <a:r>
              <a:rPr lang="en-US" sz="2000" err="1">
                <a:solidFill>
                  <a:srgbClr val="6F7287"/>
                </a:solidFill>
                <a:latin typeface="Neue Plak"/>
              </a:rPr>
              <a:t>a’r</a:t>
            </a:r>
            <a:r>
              <a:rPr lang="en-US" sz="2000">
                <a:solidFill>
                  <a:srgbClr val="6F7287"/>
                </a:solidFill>
                <a:latin typeface="Neue Plak"/>
              </a:rPr>
              <a:t> </a:t>
            </a:r>
            <a:r>
              <a:rPr lang="en-US" sz="2000" err="1">
                <a:solidFill>
                  <a:srgbClr val="6F7287"/>
                </a:solidFill>
                <a:latin typeface="Neue Plak"/>
              </a:rPr>
              <a:t>hyn</a:t>
            </a:r>
            <a:r>
              <a:rPr lang="en-US" sz="2000">
                <a:solidFill>
                  <a:srgbClr val="6F7287"/>
                </a:solidFill>
                <a:latin typeface="Neue Plak"/>
              </a:rPr>
              <a:t> y </a:t>
            </a:r>
            <a:r>
              <a:rPr lang="en-US" sz="2000" err="1">
                <a:solidFill>
                  <a:srgbClr val="6F7287"/>
                </a:solidFill>
                <a:latin typeface="Neue Plak"/>
              </a:rPr>
              <a:t>mae’n</a:t>
            </a:r>
            <a:r>
              <a:rPr lang="en-US" sz="2000">
                <a:solidFill>
                  <a:srgbClr val="6F7287"/>
                </a:solidFill>
                <a:latin typeface="Neue Plak"/>
              </a:rPr>
              <a:t> </a:t>
            </a:r>
            <a:r>
              <a:rPr lang="en-US" sz="2000" err="1">
                <a:solidFill>
                  <a:srgbClr val="6F7287"/>
                </a:solidFill>
                <a:latin typeface="Neue Plak"/>
              </a:rPr>
              <a:t>ei</a:t>
            </a:r>
            <a:r>
              <a:rPr lang="en-US" sz="2000">
                <a:solidFill>
                  <a:srgbClr val="6F7287"/>
                </a:solidFill>
                <a:latin typeface="Neue Plak"/>
              </a:rPr>
              <a:t> </a:t>
            </a:r>
            <a:r>
              <a:rPr lang="en-US" sz="2000" err="1">
                <a:solidFill>
                  <a:srgbClr val="6F7287"/>
                </a:solidFill>
                <a:latin typeface="Neue Plak"/>
              </a:rPr>
              <a:t>olygu</a:t>
            </a:r>
            <a:r>
              <a:rPr lang="en-US" sz="2000">
                <a:solidFill>
                  <a:srgbClr val="6F7287"/>
                </a:solidFill>
                <a:latin typeface="Neue Plak"/>
              </a:rPr>
              <a:t> </a:t>
            </a:r>
            <a:r>
              <a:rPr lang="en-US" sz="2000" err="1">
                <a:solidFill>
                  <a:srgbClr val="6F7287"/>
                </a:solidFill>
                <a:latin typeface="Neue Plak"/>
              </a:rPr>
              <a:t>i</a:t>
            </a:r>
            <a:r>
              <a:rPr lang="en-US" sz="2000">
                <a:solidFill>
                  <a:srgbClr val="6F7287"/>
                </a:solidFill>
                <a:latin typeface="Neue Plak"/>
              </a:rPr>
              <a:t> </a:t>
            </a:r>
            <a:r>
              <a:rPr lang="en-US" sz="2000" err="1">
                <a:solidFill>
                  <a:srgbClr val="6F7287"/>
                </a:solidFill>
                <a:latin typeface="Neue Plak"/>
              </a:rPr>
              <a:t>gyrff</a:t>
            </a:r>
            <a:r>
              <a:rPr lang="en-US" sz="2000">
                <a:solidFill>
                  <a:srgbClr val="6F7287"/>
                </a:solidFill>
                <a:latin typeface="Neue Plak"/>
              </a:rPr>
              <a:t> </a:t>
            </a:r>
            <a:r>
              <a:rPr lang="en-US" sz="2000" err="1">
                <a:solidFill>
                  <a:srgbClr val="6F7287"/>
                </a:solidFill>
                <a:latin typeface="Neue Plak"/>
              </a:rPr>
              <a:t>cyhoeddus</a:t>
            </a:r>
            <a:r>
              <a:rPr lang="en-US" sz="2000">
                <a:solidFill>
                  <a:srgbClr val="6F7287"/>
                </a:solidFill>
                <a:latin typeface="Neue Plak"/>
              </a:rPr>
              <a:t>.</a:t>
            </a:r>
          </a:p>
          <a:p>
            <a:pPr>
              <a:buChar char="•"/>
            </a:pPr>
            <a:r>
              <a:rPr lang="en-US" sz="2000" err="1">
                <a:solidFill>
                  <a:srgbClr val="6F7287"/>
                </a:solidFill>
                <a:latin typeface="Neue Plak"/>
              </a:rPr>
              <a:t>Dyfnhau</a:t>
            </a:r>
            <a:r>
              <a:rPr lang="en-US" sz="2000">
                <a:solidFill>
                  <a:srgbClr val="6F7287"/>
                </a:solidFill>
                <a:latin typeface="Neue Plak"/>
              </a:rPr>
              <a:t> </a:t>
            </a:r>
            <a:r>
              <a:rPr lang="en-US" sz="2000" err="1">
                <a:solidFill>
                  <a:srgbClr val="6F7287"/>
                </a:solidFill>
                <a:latin typeface="Neue Plak"/>
              </a:rPr>
              <a:t>eich</a:t>
            </a:r>
            <a:r>
              <a:rPr lang="en-US" sz="2000">
                <a:solidFill>
                  <a:srgbClr val="6F7287"/>
                </a:solidFill>
                <a:latin typeface="Neue Plak"/>
              </a:rPr>
              <a:t> </a:t>
            </a:r>
            <a:r>
              <a:rPr lang="en-US" sz="2000" err="1">
                <a:solidFill>
                  <a:srgbClr val="6F7287"/>
                </a:solidFill>
                <a:latin typeface="Neue Plak"/>
              </a:rPr>
              <a:t>dealltwriaeth</a:t>
            </a:r>
            <a:r>
              <a:rPr lang="en-US" sz="2000">
                <a:solidFill>
                  <a:srgbClr val="6F7287"/>
                </a:solidFill>
                <a:latin typeface="Neue Plak"/>
              </a:rPr>
              <a:t> o </a:t>
            </a:r>
            <a:r>
              <a:rPr lang="en-US" sz="2000" err="1">
                <a:solidFill>
                  <a:srgbClr val="6F7287"/>
                </a:solidFill>
                <a:latin typeface="Neue Plak"/>
              </a:rPr>
              <a:t>sut</a:t>
            </a:r>
            <a:r>
              <a:rPr lang="en-US" sz="2000">
                <a:solidFill>
                  <a:srgbClr val="6F7287"/>
                </a:solidFill>
                <a:latin typeface="Neue Plak"/>
              </a:rPr>
              <a:t> </a:t>
            </a:r>
            <a:r>
              <a:rPr lang="en-US" sz="2000" err="1">
                <a:solidFill>
                  <a:srgbClr val="6F7287"/>
                </a:solidFill>
                <a:latin typeface="Neue Plak"/>
              </a:rPr>
              <a:t>mae</a:t>
            </a:r>
            <a:r>
              <a:rPr lang="en-US" sz="2000">
                <a:solidFill>
                  <a:srgbClr val="6F7287"/>
                </a:solidFill>
                <a:latin typeface="Neue Plak"/>
              </a:rPr>
              <a:t> </a:t>
            </a:r>
            <a:r>
              <a:rPr lang="en-US" sz="2000" err="1">
                <a:solidFill>
                  <a:srgbClr val="6F7287"/>
                </a:solidFill>
                <a:latin typeface="Neue Plak"/>
              </a:rPr>
              <a:t>egwyddor</a:t>
            </a:r>
            <a:r>
              <a:rPr lang="en-US" sz="2000">
                <a:solidFill>
                  <a:srgbClr val="6F7287"/>
                </a:solidFill>
                <a:latin typeface="Neue Plak"/>
              </a:rPr>
              <a:t> </a:t>
            </a:r>
            <a:r>
              <a:rPr lang="en-US" sz="2000" err="1">
                <a:solidFill>
                  <a:srgbClr val="6F7287"/>
                </a:solidFill>
                <a:latin typeface="Neue Plak"/>
              </a:rPr>
              <a:t>datblygu</a:t>
            </a:r>
            <a:r>
              <a:rPr lang="en-US" sz="2000">
                <a:solidFill>
                  <a:srgbClr val="6F7287"/>
                </a:solidFill>
                <a:latin typeface="Neue Plak"/>
              </a:rPr>
              <a:t> </a:t>
            </a:r>
            <a:r>
              <a:rPr lang="en-US" sz="2000" err="1">
                <a:solidFill>
                  <a:srgbClr val="6F7287"/>
                </a:solidFill>
                <a:latin typeface="Neue Plak"/>
              </a:rPr>
              <a:t>cynaliadwy</a:t>
            </a:r>
            <a:r>
              <a:rPr lang="en-US" sz="2000">
                <a:solidFill>
                  <a:srgbClr val="6F7287"/>
                </a:solidFill>
                <a:latin typeface="Neue Plak"/>
              </a:rPr>
              <a:t> </a:t>
            </a:r>
            <a:r>
              <a:rPr lang="en-US" sz="2000" err="1">
                <a:solidFill>
                  <a:srgbClr val="6F7287"/>
                </a:solidFill>
                <a:latin typeface="Neue Plak"/>
              </a:rPr>
              <a:t>yn</a:t>
            </a:r>
            <a:r>
              <a:rPr lang="en-US" sz="2000">
                <a:solidFill>
                  <a:srgbClr val="6F7287"/>
                </a:solidFill>
                <a:latin typeface="Neue Plak"/>
              </a:rPr>
              <a:t> </a:t>
            </a:r>
            <a:r>
              <a:rPr lang="en-US" sz="2000" err="1">
                <a:solidFill>
                  <a:srgbClr val="6F7287"/>
                </a:solidFill>
                <a:latin typeface="Neue Plak"/>
              </a:rPr>
              <a:t>siapio</a:t>
            </a:r>
            <a:r>
              <a:rPr lang="en-US" sz="2000">
                <a:solidFill>
                  <a:srgbClr val="6F7287"/>
                </a:solidFill>
                <a:latin typeface="Neue Plak"/>
              </a:rPr>
              <a:t> ac </a:t>
            </a:r>
            <a:r>
              <a:rPr lang="en-US" sz="2000" err="1">
                <a:solidFill>
                  <a:srgbClr val="6F7287"/>
                </a:solidFill>
                <a:latin typeface="Neue Plak"/>
              </a:rPr>
              <a:t>yn</a:t>
            </a:r>
            <a:r>
              <a:rPr lang="en-US" sz="2000">
                <a:solidFill>
                  <a:srgbClr val="6F7287"/>
                </a:solidFill>
                <a:latin typeface="Neue Plak"/>
              </a:rPr>
              <a:t> </a:t>
            </a:r>
            <a:r>
              <a:rPr lang="en-US" sz="2000" err="1">
                <a:solidFill>
                  <a:srgbClr val="6F7287"/>
                </a:solidFill>
                <a:latin typeface="Neue Plak"/>
              </a:rPr>
              <a:t>dylanwadu</a:t>
            </a:r>
            <a:r>
              <a:rPr lang="en-US" sz="2000">
                <a:solidFill>
                  <a:srgbClr val="6F7287"/>
                </a:solidFill>
                <a:latin typeface="Neue Plak"/>
              </a:rPr>
              <a:t> </a:t>
            </a:r>
            <a:r>
              <a:rPr lang="en-US" sz="2000" err="1">
                <a:solidFill>
                  <a:srgbClr val="6F7287"/>
                </a:solidFill>
                <a:latin typeface="Neue Plak"/>
              </a:rPr>
              <a:t>ar</a:t>
            </a:r>
            <a:r>
              <a:rPr lang="en-US" sz="2000">
                <a:solidFill>
                  <a:srgbClr val="6F7287"/>
                </a:solidFill>
                <a:latin typeface="Neue Plak"/>
              </a:rPr>
              <a:t> </a:t>
            </a:r>
            <a:r>
              <a:rPr lang="en-US" sz="2000" err="1">
                <a:solidFill>
                  <a:srgbClr val="6F7287"/>
                </a:solidFill>
                <a:latin typeface="Neue Plak"/>
              </a:rPr>
              <a:t>sut</a:t>
            </a:r>
            <a:r>
              <a:rPr lang="en-US" sz="2000">
                <a:solidFill>
                  <a:srgbClr val="6F7287"/>
                </a:solidFill>
                <a:latin typeface="Neue Plak"/>
              </a:rPr>
              <a:t> </a:t>
            </a:r>
            <a:r>
              <a:rPr lang="en-US" sz="2000" err="1">
                <a:solidFill>
                  <a:srgbClr val="6F7287"/>
                </a:solidFill>
                <a:latin typeface="Neue Plak"/>
              </a:rPr>
              <a:t>mae</a:t>
            </a:r>
            <a:r>
              <a:rPr lang="en-US" sz="2000">
                <a:solidFill>
                  <a:srgbClr val="6F7287"/>
                </a:solidFill>
                <a:latin typeface="Neue Plak"/>
              </a:rPr>
              <a:t> </a:t>
            </a:r>
            <a:r>
              <a:rPr lang="en-US" sz="2000" err="1">
                <a:solidFill>
                  <a:srgbClr val="6F7287"/>
                </a:solidFill>
                <a:latin typeface="Neue Plak"/>
              </a:rPr>
              <a:t>cyrff</a:t>
            </a:r>
            <a:r>
              <a:rPr lang="en-US" sz="2000">
                <a:solidFill>
                  <a:srgbClr val="6F7287"/>
                </a:solidFill>
                <a:latin typeface="Neue Plak"/>
              </a:rPr>
              <a:t> </a:t>
            </a:r>
            <a:r>
              <a:rPr lang="en-US" sz="2000" err="1">
                <a:solidFill>
                  <a:srgbClr val="6F7287"/>
                </a:solidFill>
                <a:latin typeface="Neue Plak"/>
              </a:rPr>
              <a:t>cyhoeddus</a:t>
            </a:r>
            <a:r>
              <a:rPr lang="en-US" sz="2000">
                <a:solidFill>
                  <a:srgbClr val="6F7287"/>
                </a:solidFill>
                <a:latin typeface="Neue Plak"/>
              </a:rPr>
              <a:t> </a:t>
            </a:r>
            <a:r>
              <a:rPr lang="en-US" sz="2000" err="1">
                <a:solidFill>
                  <a:srgbClr val="6F7287"/>
                </a:solidFill>
                <a:latin typeface="Neue Plak"/>
              </a:rPr>
              <a:t>yn</a:t>
            </a:r>
            <a:r>
              <a:rPr lang="en-US" sz="2000">
                <a:solidFill>
                  <a:srgbClr val="6F7287"/>
                </a:solidFill>
                <a:latin typeface="Neue Plak"/>
              </a:rPr>
              <a:t> </a:t>
            </a:r>
            <a:r>
              <a:rPr lang="en-US" sz="2000" err="1">
                <a:solidFill>
                  <a:srgbClr val="6F7287"/>
                </a:solidFill>
                <a:latin typeface="Neue Plak"/>
              </a:rPr>
              <a:t>gweithio</a:t>
            </a:r>
            <a:r>
              <a:rPr lang="en-US" sz="2000">
                <a:solidFill>
                  <a:srgbClr val="6F7287"/>
                </a:solidFill>
                <a:latin typeface="Neue Plak"/>
              </a:rPr>
              <a:t>.</a:t>
            </a:r>
          </a:p>
          <a:p>
            <a:pPr>
              <a:buChar char="•"/>
            </a:pPr>
            <a:r>
              <a:rPr lang="en-US" sz="2000" err="1">
                <a:solidFill>
                  <a:srgbClr val="6F7287"/>
                </a:solidFill>
                <a:latin typeface="Neue Plak"/>
              </a:rPr>
              <a:t>Datblygu</a:t>
            </a:r>
            <a:r>
              <a:rPr lang="en-US" sz="2000">
                <a:solidFill>
                  <a:srgbClr val="6F7287"/>
                </a:solidFill>
                <a:latin typeface="Neue Plak"/>
              </a:rPr>
              <a:t> </a:t>
            </a:r>
            <a:r>
              <a:rPr lang="en-US" sz="2000" err="1">
                <a:solidFill>
                  <a:srgbClr val="6F7287"/>
                </a:solidFill>
                <a:latin typeface="Neue Plak"/>
              </a:rPr>
              <a:t>sgiliau</a:t>
            </a:r>
            <a:r>
              <a:rPr lang="en-US" sz="2000">
                <a:solidFill>
                  <a:srgbClr val="6F7287"/>
                </a:solidFill>
                <a:latin typeface="Neue Plak"/>
              </a:rPr>
              <a:t> </a:t>
            </a:r>
            <a:r>
              <a:rPr lang="en-US" sz="2000" err="1">
                <a:solidFill>
                  <a:srgbClr val="6F7287"/>
                </a:solidFill>
                <a:latin typeface="Neue Plak"/>
              </a:rPr>
              <a:t>gweithredu</a:t>
            </a:r>
            <a:r>
              <a:rPr lang="en-US" sz="2000">
                <a:solidFill>
                  <a:srgbClr val="6F7287"/>
                </a:solidFill>
                <a:latin typeface="Neue Plak"/>
              </a:rPr>
              <a:t> </a:t>
            </a:r>
            <a:r>
              <a:rPr lang="en-US" sz="2000" err="1">
                <a:solidFill>
                  <a:srgbClr val="6F7287"/>
                </a:solidFill>
                <a:latin typeface="Neue Plak"/>
              </a:rPr>
              <a:t>yn</a:t>
            </a:r>
            <a:r>
              <a:rPr lang="en-US" sz="2000">
                <a:solidFill>
                  <a:srgbClr val="6F7287"/>
                </a:solidFill>
                <a:latin typeface="Neue Plak"/>
              </a:rPr>
              <a:t> </a:t>
            </a:r>
            <a:r>
              <a:rPr lang="en-US" sz="2000" err="1">
                <a:solidFill>
                  <a:srgbClr val="6F7287"/>
                </a:solidFill>
                <a:latin typeface="Neue Plak"/>
              </a:rPr>
              <a:t>unol</a:t>
            </a:r>
            <a:r>
              <a:rPr lang="en-US" sz="2000">
                <a:solidFill>
                  <a:srgbClr val="6F7287"/>
                </a:solidFill>
                <a:latin typeface="Neue Plak"/>
              </a:rPr>
              <a:t> </a:t>
            </a:r>
            <a:r>
              <a:rPr lang="en-US" sz="2000" err="1">
                <a:solidFill>
                  <a:srgbClr val="6F7287"/>
                </a:solidFill>
                <a:latin typeface="Neue Plak"/>
              </a:rPr>
              <a:t>â'r</a:t>
            </a:r>
            <a:r>
              <a:rPr lang="en-US" sz="2000">
                <a:solidFill>
                  <a:srgbClr val="6F7287"/>
                </a:solidFill>
                <a:latin typeface="Neue Plak"/>
              </a:rPr>
              <a:t> </a:t>
            </a:r>
            <a:r>
              <a:rPr lang="en-US" sz="2000" err="1">
                <a:solidFill>
                  <a:srgbClr val="6F7287"/>
                </a:solidFill>
                <a:latin typeface="Neue Plak"/>
              </a:rPr>
              <a:t>egwyddor</a:t>
            </a:r>
            <a:r>
              <a:rPr lang="en-US" sz="2000">
                <a:solidFill>
                  <a:srgbClr val="6F7287"/>
                </a:solidFill>
                <a:latin typeface="Neue Plak"/>
              </a:rPr>
              <a:t> </a:t>
            </a:r>
            <a:r>
              <a:rPr lang="en-US" sz="2000" err="1">
                <a:solidFill>
                  <a:srgbClr val="6F7287"/>
                </a:solidFill>
                <a:latin typeface="Neue Plak"/>
              </a:rPr>
              <a:t>datblygu</a:t>
            </a:r>
            <a:r>
              <a:rPr lang="en-US" sz="2000">
                <a:solidFill>
                  <a:srgbClr val="6F7287"/>
                </a:solidFill>
                <a:latin typeface="Neue Plak"/>
              </a:rPr>
              <a:t> </a:t>
            </a:r>
            <a:r>
              <a:rPr lang="en-US" sz="2000" err="1">
                <a:solidFill>
                  <a:srgbClr val="6F7287"/>
                </a:solidFill>
                <a:latin typeface="Neue Plak"/>
              </a:rPr>
              <a:t>cynaliadwy</a:t>
            </a:r>
            <a:r>
              <a:rPr lang="en-US" sz="2000">
                <a:solidFill>
                  <a:srgbClr val="6F7287"/>
                </a:solidFill>
                <a:latin typeface="Neue Plak"/>
              </a:rPr>
              <a:t> (</a:t>
            </a:r>
            <a:r>
              <a:rPr lang="en-US" sz="2000" err="1">
                <a:solidFill>
                  <a:srgbClr val="6F7287"/>
                </a:solidFill>
                <a:latin typeface="Neue Plak"/>
              </a:rPr>
              <a:t>yn</a:t>
            </a:r>
            <a:r>
              <a:rPr lang="en-US" sz="2000">
                <a:solidFill>
                  <a:srgbClr val="6F7287"/>
                </a:solidFill>
                <a:latin typeface="Neue Plak"/>
              </a:rPr>
              <a:t> </a:t>
            </a:r>
            <a:r>
              <a:rPr lang="en-US" sz="2000" err="1">
                <a:solidFill>
                  <a:srgbClr val="6F7287"/>
                </a:solidFill>
                <a:latin typeface="Neue Plak"/>
              </a:rPr>
              <a:t>seiliedig</a:t>
            </a:r>
            <a:r>
              <a:rPr lang="en-US" sz="2000">
                <a:solidFill>
                  <a:srgbClr val="6F7287"/>
                </a:solidFill>
                <a:latin typeface="Neue Plak"/>
              </a:rPr>
              <a:t> </a:t>
            </a:r>
            <a:r>
              <a:rPr lang="en-US" sz="2000" err="1">
                <a:solidFill>
                  <a:srgbClr val="6F7287"/>
                </a:solidFill>
                <a:latin typeface="Neue Plak"/>
              </a:rPr>
              <a:t>ar</a:t>
            </a:r>
            <a:r>
              <a:rPr lang="en-US" sz="2000">
                <a:solidFill>
                  <a:srgbClr val="6F7287"/>
                </a:solidFill>
                <a:latin typeface="Neue Plak"/>
              </a:rPr>
              <a:t> y </a:t>
            </a:r>
            <a:r>
              <a:rPr lang="en-US" sz="2000" err="1">
                <a:solidFill>
                  <a:srgbClr val="6F7287"/>
                </a:solidFill>
                <a:latin typeface="Neue Plak"/>
              </a:rPr>
              <a:t>pum</a:t>
            </a:r>
            <a:r>
              <a:rPr lang="en-US" sz="2000">
                <a:solidFill>
                  <a:srgbClr val="6F7287"/>
                </a:solidFill>
                <a:latin typeface="Neue Plak"/>
              </a:rPr>
              <a:t> </a:t>
            </a:r>
            <a:r>
              <a:rPr lang="en-US" sz="2000" err="1">
                <a:solidFill>
                  <a:srgbClr val="6F7287"/>
                </a:solidFill>
                <a:latin typeface="Neue Plak"/>
              </a:rPr>
              <a:t>ffordd</a:t>
            </a:r>
            <a:r>
              <a:rPr lang="en-US" sz="2000">
                <a:solidFill>
                  <a:srgbClr val="6F7287"/>
                </a:solidFill>
                <a:latin typeface="Neue Plak"/>
              </a:rPr>
              <a:t> o </a:t>
            </a:r>
            <a:r>
              <a:rPr lang="en-US" sz="2000" err="1">
                <a:solidFill>
                  <a:srgbClr val="6F7287"/>
                </a:solidFill>
                <a:latin typeface="Neue Plak"/>
              </a:rPr>
              <a:t>weithio</a:t>
            </a:r>
            <a:r>
              <a:rPr lang="en-US" sz="2000">
                <a:solidFill>
                  <a:srgbClr val="6F7287"/>
                </a:solidFill>
                <a:latin typeface="Neue Plak"/>
              </a:rPr>
              <a:t>).</a:t>
            </a:r>
          </a:p>
          <a:p>
            <a:pPr>
              <a:buChar char="•"/>
            </a:pPr>
            <a:r>
              <a:rPr lang="en-US" sz="2000" err="1">
                <a:solidFill>
                  <a:srgbClr val="6F7287"/>
                </a:solidFill>
                <a:latin typeface="Neue Plak"/>
              </a:rPr>
              <a:t>Defnyddio’r</a:t>
            </a:r>
            <a:r>
              <a:rPr lang="en-US" sz="2000">
                <a:solidFill>
                  <a:srgbClr val="6F7287"/>
                </a:solidFill>
                <a:latin typeface="Neue Plak"/>
              </a:rPr>
              <a:t> </a:t>
            </a:r>
            <a:r>
              <a:rPr lang="en-US" sz="2000" err="1">
                <a:solidFill>
                  <a:srgbClr val="6F7287"/>
                </a:solidFill>
                <a:latin typeface="Neue Plak"/>
              </a:rPr>
              <a:t>adnoddau</a:t>
            </a:r>
            <a:r>
              <a:rPr lang="en-US" sz="2000">
                <a:solidFill>
                  <a:srgbClr val="6F7287"/>
                </a:solidFill>
                <a:latin typeface="Neue Plak"/>
              </a:rPr>
              <a:t> ac offer a </a:t>
            </a:r>
            <a:r>
              <a:rPr lang="en-US" sz="2000" err="1">
                <a:solidFill>
                  <a:srgbClr val="6F7287"/>
                </a:solidFill>
                <a:latin typeface="Neue Plak"/>
              </a:rPr>
              <a:t>fwriedir</a:t>
            </a:r>
            <a:r>
              <a:rPr lang="en-US" sz="2000">
                <a:solidFill>
                  <a:srgbClr val="6F7287"/>
                </a:solidFill>
                <a:latin typeface="Neue Plak"/>
              </a:rPr>
              <a:t> </a:t>
            </a:r>
            <a:r>
              <a:rPr lang="en-US" sz="2000" err="1">
                <a:solidFill>
                  <a:srgbClr val="6F7287"/>
                </a:solidFill>
                <a:latin typeface="Neue Plak"/>
              </a:rPr>
              <a:t>i'ch</a:t>
            </a:r>
            <a:r>
              <a:rPr lang="en-US" sz="2000">
                <a:solidFill>
                  <a:srgbClr val="6F7287"/>
                </a:solidFill>
                <a:latin typeface="Neue Plak"/>
              </a:rPr>
              <a:t> </a:t>
            </a:r>
            <a:r>
              <a:rPr lang="en-US" sz="2000" err="1">
                <a:solidFill>
                  <a:srgbClr val="6F7287"/>
                </a:solidFill>
                <a:latin typeface="Neue Plak"/>
              </a:rPr>
              <a:t>helpu</a:t>
            </a:r>
            <a:r>
              <a:rPr lang="en-US" sz="2000">
                <a:solidFill>
                  <a:srgbClr val="6F7287"/>
                </a:solidFill>
                <a:latin typeface="Neue Plak"/>
              </a:rPr>
              <a:t> </a:t>
            </a:r>
            <a:r>
              <a:rPr lang="en-US" sz="2000" err="1">
                <a:solidFill>
                  <a:srgbClr val="6F7287"/>
                </a:solidFill>
                <a:latin typeface="Neue Plak"/>
              </a:rPr>
              <a:t>i</a:t>
            </a:r>
            <a:r>
              <a:rPr lang="en-US" sz="2000">
                <a:solidFill>
                  <a:srgbClr val="6F7287"/>
                </a:solidFill>
                <a:latin typeface="Neue Plak"/>
              </a:rPr>
              <a:t> </a:t>
            </a:r>
            <a:r>
              <a:rPr lang="en-US" sz="2000" err="1">
                <a:solidFill>
                  <a:srgbClr val="6F7287"/>
                </a:solidFill>
                <a:latin typeface="Neue Plak"/>
              </a:rPr>
              <a:t>dynnu'r</a:t>
            </a:r>
            <a:r>
              <a:rPr lang="en-US" sz="2000">
                <a:solidFill>
                  <a:srgbClr val="6F7287"/>
                </a:solidFill>
                <a:latin typeface="Neue Plak"/>
              </a:rPr>
              <a:t> </a:t>
            </a:r>
            <a:r>
              <a:rPr lang="en-US" sz="2000" err="1">
                <a:solidFill>
                  <a:srgbClr val="6F7287"/>
                </a:solidFill>
                <a:latin typeface="Neue Plak"/>
              </a:rPr>
              <a:t>dysgu</a:t>
            </a:r>
            <a:r>
              <a:rPr lang="en-US" sz="2000">
                <a:solidFill>
                  <a:srgbClr val="6F7287"/>
                </a:solidFill>
                <a:latin typeface="Neue Plak"/>
              </a:rPr>
              <a:t> </a:t>
            </a:r>
            <a:r>
              <a:rPr lang="en-US" sz="2000" err="1">
                <a:solidFill>
                  <a:srgbClr val="6F7287"/>
                </a:solidFill>
                <a:latin typeface="Neue Plak"/>
              </a:rPr>
              <a:t>oddi</a:t>
            </a:r>
            <a:r>
              <a:rPr lang="en-US" sz="2000">
                <a:solidFill>
                  <a:srgbClr val="6F7287"/>
                </a:solidFill>
                <a:latin typeface="Neue Plak"/>
              </a:rPr>
              <a:t> </a:t>
            </a:r>
            <a:r>
              <a:rPr lang="en-US" sz="2000" err="1">
                <a:solidFill>
                  <a:srgbClr val="6F7287"/>
                </a:solidFill>
                <a:latin typeface="Neue Plak"/>
              </a:rPr>
              <a:t>arno</a:t>
            </a:r>
            <a:r>
              <a:rPr lang="en-US" sz="2000">
                <a:solidFill>
                  <a:srgbClr val="6F7287"/>
                </a:solidFill>
                <a:latin typeface="Neue Plak"/>
              </a:rPr>
              <a:t> </a:t>
            </a:r>
            <a:r>
              <a:rPr lang="en-US" sz="2000" err="1">
                <a:solidFill>
                  <a:srgbClr val="6F7287"/>
                </a:solidFill>
                <a:latin typeface="Neue Plak"/>
              </a:rPr>
              <a:t>a'i</a:t>
            </a:r>
            <a:r>
              <a:rPr lang="en-US" sz="2000">
                <a:solidFill>
                  <a:srgbClr val="6F7287"/>
                </a:solidFill>
                <a:latin typeface="Neue Plak"/>
              </a:rPr>
              <a:t> </a:t>
            </a:r>
            <a:r>
              <a:rPr lang="en-US" sz="2000" err="1">
                <a:solidFill>
                  <a:srgbClr val="6F7287"/>
                </a:solidFill>
                <a:latin typeface="Neue Plak"/>
              </a:rPr>
              <a:t>gymhwyso</a:t>
            </a:r>
            <a:r>
              <a:rPr lang="en-US" sz="2000">
                <a:solidFill>
                  <a:srgbClr val="6F7287"/>
                </a:solidFill>
                <a:latin typeface="Neue Plak"/>
              </a:rPr>
              <a:t> </a:t>
            </a:r>
            <a:r>
              <a:rPr lang="en-US" sz="2000" err="1">
                <a:solidFill>
                  <a:srgbClr val="6F7287"/>
                </a:solidFill>
                <a:latin typeface="Neue Plak"/>
              </a:rPr>
              <a:t>i'ch</a:t>
            </a:r>
            <a:r>
              <a:rPr lang="en-US" sz="2000">
                <a:solidFill>
                  <a:srgbClr val="6F7287"/>
                </a:solidFill>
                <a:latin typeface="Neue Plak"/>
              </a:rPr>
              <a:t> </a:t>
            </a:r>
            <a:r>
              <a:rPr lang="en-US" sz="2000" err="1">
                <a:solidFill>
                  <a:srgbClr val="6F7287"/>
                </a:solidFill>
                <a:latin typeface="Neue Plak"/>
              </a:rPr>
              <a:t>gwaith</a:t>
            </a:r>
            <a:r>
              <a:rPr lang="en-US" sz="2000">
                <a:solidFill>
                  <a:srgbClr val="6F7287"/>
                </a:solidFill>
                <a:latin typeface="Neue Plak"/>
              </a:rPr>
              <a:t> </a:t>
            </a:r>
            <a:r>
              <a:rPr lang="en-US" sz="2000" err="1">
                <a:solidFill>
                  <a:srgbClr val="6F7287"/>
                </a:solidFill>
                <a:latin typeface="Neue Plak"/>
              </a:rPr>
              <a:t>eich</a:t>
            </a:r>
            <a:r>
              <a:rPr lang="en-US" sz="2000">
                <a:solidFill>
                  <a:srgbClr val="6F7287"/>
                </a:solidFill>
                <a:latin typeface="Neue Plak"/>
              </a:rPr>
              <a:t> </a:t>
            </a:r>
            <a:r>
              <a:rPr lang="en-US" sz="2000" err="1">
                <a:solidFill>
                  <a:srgbClr val="6F7287"/>
                </a:solidFill>
                <a:latin typeface="Neue Plak"/>
              </a:rPr>
              <a:t>hun</a:t>
            </a:r>
            <a:r>
              <a:rPr lang="en-US" sz="2000">
                <a:solidFill>
                  <a:srgbClr val="6F7287"/>
                </a:solidFill>
                <a:latin typeface="Neue Plak"/>
              </a:rPr>
              <a:t>.</a:t>
            </a:r>
          </a:p>
        </p:txBody>
      </p:sp>
      <p:sp>
        <p:nvSpPr>
          <p:cNvPr id="18" name="TextBox 17">
            <a:extLst>
              <a:ext uri="{FF2B5EF4-FFF2-40B4-BE49-F238E27FC236}">
                <a16:creationId xmlns:a16="http://schemas.microsoft.com/office/drawing/2014/main" id="{D4989E58-9E63-22AE-8421-3020E2BDCC2C}"/>
              </a:ext>
            </a:extLst>
          </p:cNvPr>
          <p:cNvSpPr txBox="1"/>
          <p:nvPr/>
        </p:nvSpPr>
        <p:spPr>
          <a:xfrm>
            <a:off x="546361" y="6567299"/>
            <a:ext cx="792471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F7287"/>
                </a:solidFill>
                <a:latin typeface="Neue Plak"/>
              </a:rPr>
              <a:t>Ar ddiwedd y sesiwn byddwch yn gallu:</a:t>
            </a:r>
          </a:p>
          <a:p>
            <a:endParaRPr lang="en-US" sz="2000">
              <a:solidFill>
                <a:srgbClr val="6F7287"/>
              </a:solidFill>
              <a:latin typeface="Neue Plak"/>
            </a:endParaRPr>
          </a:p>
          <a:p>
            <a:pPr>
              <a:buChar char="•"/>
            </a:pPr>
            <a:r>
              <a:rPr lang="en-US" sz="2000">
                <a:solidFill>
                  <a:srgbClr val="6F7287"/>
                </a:solidFill>
                <a:latin typeface="Neue Plak"/>
              </a:rPr>
              <a:t>Siarad am Ddeddf Llesiant Cenedlaethau’r Dyfodol a pham ei bod yn ddarn mor bwysig o ddeddfwriaeth.</a:t>
            </a:r>
          </a:p>
          <a:p>
            <a:pPr>
              <a:buChar char="•"/>
            </a:pPr>
            <a:r>
              <a:rPr lang="en-US" sz="2000">
                <a:solidFill>
                  <a:srgbClr val="6F7287"/>
                </a:solidFill>
                <a:latin typeface="Neue Plak"/>
              </a:rPr>
              <a:t>Eglurwch rôl eich sefydliad o dan y ddeddfwriaeth.</a:t>
            </a:r>
          </a:p>
          <a:p>
            <a:pPr>
              <a:buChar char="•"/>
            </a:pPr>
            <a:r>
              <a:rPr lang="en-US" sz="2000">
                <a:solidFill>
                  <a:srgbClr val="6F7287"/>
                </a:solidFill>
                <a:latin typeface="Neue Plak"/>
              </a:rPr>
              <a:t>Rhoi enghraifft o pryd a sut i ddefnyddio'r ffyrdd o weithio.</a:t>
            </a:r>
          </a:p>
        </p:txBody>
      </p:sp>
    </p:spTree>
    <p:extLst>
      <p:ext uri="{BB962C8B-B14F-4D97-AF65-F5344CB8AC3E}">
        <p14:creationId xmlns:p14="http://schemas.microsoft.com/office/powerpoint/2010/main" val="2683702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group of posters with text&#10;&#10;Description automatically generated">
            <a:extLst>
              <a:ext uri="{FF2B5EF4-FFF2-40B4-BE49-F238E27FC236}">
                <a16:creationId xmlns:a16="http://schemas.microsoft.com/office/drawing/2014/main" id="{D9F1DA5D-9B8D-65E1-9876-65FC1C7EF479}"/>
              </a:ext>
            </a:extLst>
          </p:cNvPr>
          <p:cNvPicPr>
            <a:picLocks noChangeAspect="1"/>
          </p:cNvPicPr>
          <p:nvPr/>
        </p:nvPicPr>
        <p:blipFill rotWithShape="1">
          <a:blip r:embed="rId2"/>
          <a:srcRect b="19"/>
          <a:stretch/>
        </p:blipFill>
        <p:spPr>
          <a:xfrm>
            <a:off x="20" y="1923"/>
            <a:ext cx="18287980" cy="10285077"/>
          </a:xfrm>
          <a:prstGeom prst="rect">
            <a:avLst/>
          </a:prstGeom>
        </p:spPr>
      </p:pic>
    </p:spTree>
    <p:extLst>
      <p:ext uri="{BB962C8B-B14F-4D97-AF65-F5344CB8AC3E}">
        <p14:creationId xmlns:p14="http://schemas.microsoft.com/office/powerpoint/2010/main" val="646048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descr="A diagram of a chart&#10;&#10;Description automatically generated">
            <a:extLst>
              <a:ext uri="{FF2B5EF4-FFF2-40B4-BE49-F238E27FC236}">
                <a16:creationId xmlns:a16="http://schemas.microsoft.com/office/drawing/2014/main" id="{E89BB75A-1EC2-09F4-202B-674A528995A1}"/>
              </a:ext>
            </a:extLst>
          </p:cNvPr>
          <p:cNvPicPr>
            <a:picLocks noChangeAspect="1"/>
          </p:cNvPicPr>
          <p:nvPr/>
        </p:nvPicPr>
        <p:blipFill rotWithShape="1">
          <a:blip r:embed="rId3"/>
          <a:srcRect l="5216" r="3491"/>
          <a:stretch/>
        </p:blipFill>
        <p:spPr>
          <a:xfrm>
            <a:off x="324522" y="835783"/>
            <a:ext cx="8503026" cy="8615427"/>
          </a:xfrm>
          <a:prstGeom prst="rect">
            <a:avLst/>
          </a:prstGeom>
        </p:spPr>
      </p:pic>
      <p:pic>
        <p:nvPicPr>
          <p:cNvPr id="2" name="Picture 2" descr="A diagram of steps to a different step&#10;&#10;Description automatically generated">
            <a:extLst>
              <a:ext uri="{FF2B5EF4-FFF2-40B4-BE49-F238E27FC236}">
                <a16:creationId xmlns:a16="http://schemas.microsoft.com/office/drawing/2014/main" id="{8DA4509B-77A6-610C-984B-F2C6F9E55774}"/>
              </a:ext>
            </a:extLst>
          </p:cNvPr>
          <p:cNvPicPr>
            <a:picLocks noChangeAspect="1"/>
          </p:cNvPicPr>
          <p:nvPr/>
        </p:nvPicPr>
        <p:blipFill rotWithShape="1">
          <a:blip r:embed="rId4"/>
          <a:srcRect l="13266" r="5717" b="2"/>
          <a:stretch/>
        </p:blipFill>
        <p:spPr>
          <a:xfrm>
            <a:off x="9293062" y="835783"/>
            <a:ext cx="8512340" cy="8615427"/>
          </a:xfrm>
          <a:prstGeom prst="rect">
            <a:avLst/>
          </a:prstGeom>
        </p:spPr>
      </p:pic>
      <p:sp>
        <p:nvSpPr>
          <p:cNvPr id="4" name="TextBox 3">
            <a:extLst>
              <a:ext uri="{FF2B5EF4-FFF2-40B4-BE49-F238E27FC236}">
                <a16:creationId xmlns:a16="http://schemas.microsoft.com/office/drawing/2014/main" id="{5C4FD74B-EF03-240B-B9FC-BAC59D9C7EB0}"/>
              </a:ext>
            </a:extLst>
          </p:cNvPr>
          <p:cNvSpPr txBox="1"/>
          <p:nvPr/>
        </p:nvSpPr>
        <p:spPr>
          <a:xfrm>
            <a:off x="490194" y="189714"/>
            <a:ext cx="181324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err="1">
                <a:solidFill>
                  <a:srgbClr val="5A9D9E"/>
                </a:solidFill>
              </a:rPr>
              <a:t>Pennod</a:t>
            </a:r>
            <a:r>
              <a:rPr lang="en-US" sz="3600" b="1">
                <a:solidFill>
                  <a:srgbClr val="5A9D9E"/>
                </a:solidFill>
              </a:rPr>
              <a:t> 4 </a:t>
            </a:r>
            <a:r>
              <a:rPr lang="en-US" sz="3600" b="1" err="1">
                <a:solidFill>
                  <a:srgbClr val="5A9D9E"/>
                </a:solidFill>
              </a:rPr>
              <a:t>Adroddiad</a:t>
            </a:r>
            <a:r>
              <a:rPr lang="en-US" sz="3600" b="1">
                <a:solidFill>
                  <a:srgbClr val="5A9D9E"/>
                </a:solidFill>
              </a:rPr>
              <a:t> </a:t>
            </a:r>
            <a:r>
              <a:rPr lang="en-US" sz="3600" b="1" err="1">
                <a:solidFill>
                  <a:srgbClr val="5A9D9E"/>
                </a:solidFill>
              </a:rPr>
              <a:t>Cenedlaethau'r</a:t>
            </a:r>
            <a:r>
              <a:rPr lang="en-US" sz="3600" b="1">
                <a:solidFill>
                  <a:srgbClr val="5A9D9E"/>
                </a:solidFill>
              </a:rPr>
              <a:t> </a:t>
            </a:r>
            <a:r>
              <a:rPr lang="en-US" sz="3600" b="1" err="1">
                <a:solidFill>
                  <a:srgbClr val="5A9D9E"/>
                </a:solidFill>
              </a:rPr>
              <a:t>Dyfodol</a:t>
            </a:r>
            <a:r>
              <a:rPr lang="en-US" sz="3600" b="1">
                <a:solidFill>
                  <a:srgbClr val="5A9D9E"/>
                </a:solidFill>
              </a:rPr>
              <a:t> - Chapter 4 Future Generations Report 2020:</a:t>
            </a:r>
            <a:endParaRPr lang="en-GB" sz="3600" b="1">
              <a:solidFill>
                <a:srgbClr val="5A9D9E"/>
              </a:solidFill>
              <a:cs typeface="Calibri" panose="020F0502020204030204"/>
            </a:endParaRPr>
          </a:p>
        </p:txBody>
      </p:sp>
    </p:spTree>
    <p:extLst>
      <p:ext uri="{BB962C8B-B14F-4D97-AF65-F5344CB8AC3E}">
        <p14:creationId xmlns:p14="http://schemas.microsoft.com/office/powerpoint/2010/main" val="1613109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8915400" y="4914900"/>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GB" sz="4050"/>
          </a:p>
        </p:txBody>
      </p:sp>
      <p:grpSp>
        <p:nvGrpSpPr>
          <p:cNvPr id="5" name="Group 4">
            <a:extLst>
              <a:ext uri="{FF2B5EF4-FFF2-40B4-BE49-F238E27FC236}">
                <a16:creationId xmlns:a16="http://schemas.microsoft.com/office/drawing/2014/main" id="{58FE5E7D-6087-1C4C-BB42-F20422EBC35F}"/>
              </a:ext>
            </a:extLst>
          </p:cNvPr>
          <p:cNvGrpSpPr/>
          <p:nvPr/>
        </p:nvGrpSpPr>
        <p:grpSpPr>
          <a:xfrm>
            <a:off x="0" y="1"/>
            <a:ext cx="18288000" cy="793160"/>
            <a:chOff x="0" y="0"/>
            <a:chExt cx="12192000" cy="528773"/>
          </a:xfrm>
        </p:grpSpPr>
        <p:sp>
          <p:nvSpPr>
            <p:cNvPr id="6" name="Rectangle 5">
              <a:extLst>
                <a:ext uri="{FF2B5EF4-FFF2-40B4-BE49-F238E27FC236}">
                  <a16:creationId xmlns:a16="http://schemas.microsoft.com/office/drawing/2014/main" id="{B4FEA842-2CB3-4843-A467-0F696CD152A3}"/>
                </a:ext>
              </a:extLst>
            </p:cNvPr>
            <p:cNvSpPr/>
            <p:nvPr/>
          </p:nvSpPr>
          <p:spPr>
            <a:xfrm>
              <a:off x="0" y="0"/>
              <a:ext cx="12192000" cy="248479"/>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8" name="Picture 7" descr="Icon&#10;&#10;Description automatically generated">
              <a:extLst>
                <a:ext uri="{FF2B5EF4-FFF2-40B4-BE49-F238E27FC236}">
                  <a16:creationId xmlns:a16="http://schemas.microsoft.com/office/drawing/2014/main" id="{240E87A6-83E6-924B-9D8E-683D1CA1903D}"/>
                </a:ext>
              </a:extLst>
            </p:cNvPr>
            <p:cNvPicPr>
              <a:picLocks noChangeAspect="1"/>
            </p:cNvPicPr>
            <p:nvPr/>
          </p:nvPicPr>
          <p:blipFill rotWithShape="1">
            <a:blip r:embed="rId3"/>
            <a:srcRect t="11437"/>
            <a:stretch/>
          </p:blipFill>
          <p:spPr>
            <a:xfrm>
              <a:off x="326059" y="90122"/>
              <a:ext cx="3200400" cy="438651"/>
            </a:xfrm>
            <a:prstGeom prst="rect">
              <a:avLst/>
            </a:prstGeom>
          </p:spPr>
        </p:pic>
      </p:grpSp>
      <p:sp>
        <p:nvSpPr>
          <p:cNvPr id="15" name="TextBox 14">
            <a:extLst>
              <a:ext uri="{FF2B5EF4-FFF2-40B4-BE49-F238E27FC236}">
                <a16:creationId xmlns:a16="http://schemas.microsoft.com/office/drawing/2014/main" id="{A1070A8E-A43D-F640-828E-6D012ECD5868}"/>
              </a:ext>
            </a:extLst>
          </p:cNvPr>
          <p:cNvSpPr txBox="1"/>
          <p:nvPr/>
        </p:nvSpPr>
        <p:spPr>
          <a:xfrm>
            <a:off x="902390" y="881306"/>
            <a:ext cx="13775486" cy="692497"/>
          </a:xfrm>
          <a:prstGeom prst="rect">
            <a:avLst/>
          </a:prstGeom>
          <a:noFill/>
        </p:spPr>
        <p:txBody>
          <a:bodyPr wrap="square" lIns="137160" tIns="68580" rIns="137160" bIns="68580" rtlCol="0" anchor="t">
            <a:spAutoFit/>
          </a:bodyPr>
          <a:lstStyle/>
          <a:p>
            <a:r>
              <a:rPr lang="en-US" sz="3600" b="1">
                <a:latin typeface="Calibri"/>
                <a:cs typeface="Calibri"/>
              </a:rPr>
              <a:t>Journeys towards each well-being goal and Involvement:</a:t>
            </a:r>
            <a:endParaRPr lang="en-US" sz="3600" b="1">
              <a:latin typeface="Calibri" panose="020F0502020204030204" pitchFamily="34" charset="0"/>
              <a:cs typeface="Calibri" panose="020F0502020204030204" pitchFamily="34" charset="0"/>
            </a:endParaRPr>
          </a:p>
        </p:txBody>
      </p:sp>
      <p:pic>
        <p:nvPicPr>
          <p:cNvPr id="2" name="Picture 10" descr="Timeline&#10;&#10;Description automatically generated">
            <a:extLst>
              <a:ext uri="{FF2B5EF4-FFF2-40B4-BE49-F238E27FC236}">
                <a16:creationId xmlns:a16="http://schemas.microsoft.com/office/drawing/2014/main" id="{822243EB-9548-4CEE-BBD8-C47040CFC04D}"/>
              </a:ext>
            </a:extLst>
          </p:cNvPr>
          <p:cNvPicPr>
            <a:picLocks noChangeAspect="1"/>
          </p:cNvPicPr>
          <p:nvPr/>
        </p:nvPicPr>
        <p:blipFill>
          <a:blip r:embed="rId4"/>
          <a:stretch>
            <a:fillRect/>
          </a:stretch>
        </p:blipFill>
        <p:spPr>
          <a:xfrm>
            <a:off x="9341709" y="1738828"/>
            <a:ext cx="8486001" cy="5928926"/>
          </a:xfrm>
          <a:prstGeom prst="rect">
            <a:avLst/>
          </a:prstGeom>
        </p:spPr>
      </p:pic>
      <p:sp>
        <p:nvSpPr>
          <p:cNvPr id="11" name="TextBox 10">
            <a:extLst>
              <a:ext uri="{FF2B5EF4-FFF2-40B4-BE49-F238E27FC236}">
                <a16:creationId xmlns:a16="http://schemas.microsoft.com/office/drawing/2014/main" id="{03A74717-81ED-4469-BD81-12A41F9FE0C6}"/>
              </a:ext>
            </a:extLst>
          </p:cNvPr>
          <p:cNvSpPr txBox="1"/>
          <p:nvPr/>
        </p:nvSpPr>
        <p:spPr>
          <a:xfrm>
            <a:off x="10276188" y="8190986"/>
            <a:ext cx="7026360" cy="4154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1800">
                <a:hlinkClick r:id="rId5"/>
              </a:rPr>
              <a:t>https://www.futuregenerations.wales/journey-checker-involvement/</a:t>
            </a:r>
            <a:r>
              <a:rPr lang="en-US" sz="1800"/>
              <a:t> </a:t>
            </a:r>
            <a:endParaRPr lang="en-US" sz="4050"/>
          </a:p>
        </p:txBody>
      </p:sp>
      <p:pic>
        <p:nvPicPr>
          <p:cNvPr id="12" name="Picture 12" descr="Timeline&#10;&#10;Description automatically generated">
            <a:extLst>
              <a:ext uri="{FF2B5EF4-FFF2-40B4-BE49-F238E27FC236}">
                <a16:creationId xmlns:a16="http://schemas.microsoft.com/office/drawing/2014/main" id="{A92DF21D-712D-4ADA-928A-FF39F890C8D1}"/>
              </a:ext>
            </a:extLst>
          </p:cNvPr>
          <p:cNvPicPr>
            <a:picLocks noChangeAspect="1"/>
          </p:cNvPicPr>
          <p:nvPr/>
        </p:nvPicPr>
        <p:blipFill>
          <a:blip r:embed="rId6"/>
          <a:stretch>
            <a:fillRect/>
          </a:stretch>
        </p:blipFill>
        <p:spPr>
          <a:xfrm>
            <a:off x="545241" y="1746602"/>
            <a:ext cx="8431941" cy="5921102"/>
          </a:xfrm>
          <a:prstGeom prst="rect">
            <a:avLst/>
          </a:prstGeom>
        </p:spPr>
      </p:pic>
      <p:sp>
        <p:nvSpPr>
          <p:cNvPr id="13" name="TextBox 12">
            <a:extLst>
              <a:ext uri="{FF2B5EF4-FFF2-40B4-BE49-F238E27FC236}">
                <a16:creationId xmlns:a16="http://schemas.microsoft.com/office/drawing/2014/main" id="{F5271C96-B266-4281-81D0-3CA89713DEC1}"/>
              </a:ext>
            </a:extLst>
          </p:cNvPr>
          <p:cNvSpPr txBox="1"/>
          <p:nvPr/>
        </p:nvSpPr>
        <p:spPr>
          <a:xfrm>
            <a:off x="730593" y="8275938"/>
            <a:ext cx="8285205" cy="4154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1800">
                <a:hlinkClick r:id="rId7"/>
              </a:rPr>
              <a:t>https://www.futuregenerations.wales/a-healthier-wales/</a:t>
            </a:r>
            <a:r>
              <a:rPr lang="en-US" sz="1800"/>
              <a:t> </a:t>
            </a:r>
            <a:endParaRPr lang="en-US" sz="4050"/>
          </a:p>
        </p:txBody>
      </p:sp>
    </p:spTree>
    <p:extLst>
      <p:ext uri="{BB962C8B-B14F-4D97-AF65-F5344CB8AC3E}">
        <p14:creationId xmlns:p14="http://schemas.microsoft.com/office/powerpoint/2010/main" val="79862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screenshot of a computer&#10;&#10;Description automatically generated">
            <a:extLst>
              <a:ext uri="{FF2B5EF4-FFF2-40B4-BE49-F238E27FC236}">
                <a16:creationId xmlns:a16="http://schemas.microsoft.com/office/drawing/2014/main" id="{D0E7A1C2-D4C9-B737-376C-85C585C3E2EE}"/>
              </a:ext>
            </a:extLst>
          </p:cNvPr>
          <p:cNvPicPr>
            <a:picLocks noChangeAspect="1"/>
          </p:cNvPicPr>
          <p:nvPr/>
        </p:nvPicPr>
        <p:blipFill>
          <a:blip r:embed="rId3"/>
          <a:stretch>
            <a:fillRect/>
          </a:stretch>
        </p:blipFill>
        <p:spPr>
          <a:xfrm>
            <a:off x="1303507" y="-206493"/>
            <a:ext cx="15218922" cy="10383838"/>
          </a:xfrm>
          <a:prstGeom prst="rect">
            <a:avLst/>
          </a:prstGeom>
        </p:spPr>
      </p:pic>
    </p:spTree>
    <p:extLst>
      <p:ext uri="{BB962C8B-B14F-4D97-AF65-F5344CB8AC3E}">
        <p14:creationId xmlns:p14="http://schemas.microsoft.com/office/powerpoint/2010/main" val="2259749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screenshot of a computer&#10;&#10;Description automatically generated">
            <a:extLst>
              <a:ext uri="{FF2B5EF4-FFF2-40B4-BE49-F238E27FC236}">
                <a16:creationId xmlns:a16="http://schemas.microsoft.com/office/drawing/2014/main" id="{D99F8E47-D92E-029B-BC13-4AD718009F93}"/>
              </a:ext>
            </a:extLst>
          </p:cNvPr>
          <p:cNvPicPr>
            <a:picLocks noChangeAspect="1"/>
          </p:cNvPicPr>
          <p:nvPr/>
        </p:nvPicPr>
        <p:blipFill rotWithShape="1">
          <a:blip r:embed="rId2"/>
          <a:srcRect b="20789"/>
          <a:stretch/>
        </p:blipFill>
        <p:spPr>
          <a:xfrm>
            <a:off x="20" y="1923"/>
            <a:ext cx="18287980" cy="10285077"/>
          </a:xfrm>
          <a:prstGeom prst="rect">
            <a:avLst/>
          </a:prstGeom>
        </p:spPr>
      </p:pic>
    </p:spTree>
    <p:extLst>
      <p:ext uri="{BB962C8B-B14F-4D97-AF65-F5344CB8AC3E}">
        <p14:creationId xmlns:p14="http://schemas.microsoft.com/office/powerpoint/2010/main" val="2583336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omputer&#10;&#10;Description automatically generated">
            <a:extLst>
              <a:ext uri="{FF2B5EF4-FFF2-40B4-BE49-F238E27FC236}">
                <a16:creationId xmlns:a16="http://schemas.microsoft.com/office/drawing/2014/main" id="{D31DDADE-2B77-10E0-83A1-E044BC28AAE7}"/>
              </a:ext>
            </a:extLst>
          </p:cNvPr>
          <p:cNvPicPr>
            <a:picLocks noChangeAspect="1"/>
          </p:cNvPicPr>
          <p:nvPr/>
        </p:nvPicPr>
        <p:blipFill>
          <a:blip r:embed="rId2"/>
          <a:stretch>
            <a:fillRect/>
          </a:stretch>
        </p:blipFill>
        <p:spPr>
          <a:xfrm>
            <a:off x="1668295" y="-11778"/>
            <a:ext cx="14854134" cy="10286235"/>
          </a:xfrm>
          <a:prstGeom prst="rect">
            <a:avLst/>
          </a:prstGeom>
        </p:spPr>
      </p:pic>
    </p:spTree>
    <p:extLst>
      <p:ext uri="{BB962C8B-B14F-4D97-AF65-F5344CB8AC3E}">
        <p14:creationId xmlns:p14="http://schemas.microsoft.com/office/powerpoint/2010/main" val="2409193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8915400" y="4914900"/>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GB" sz="4050"/>
          </a:p>
        </p:txBody>
      </p:sp>
      <p:grpSp>
        <p:nvGrpSpPr>
          <p:cNvPr id="5" name="Group 4">
            <a:extLst>
              <a:ext uri="{FF2B5EF4-FFF2-40B4-BE49-F238E27FC236}">
                <a16:creationId xmlns:a16="http://schemas.microsoft.com/office/drawing/2014/main" id="{58FE5E7D-6087-1C4C-BB42-F20422EBC35F}"/>
              </a:ext>
            </a:extLst>
          </p:cNvPr>
          <p:cNvGrpSpPr/>
          <p:nvPr/>
        </p:nvGrpSpPr>
        <p:grpSpPr>
          <a:xfrm>
            <a:off x="0" y="1"/>
            <a:ext cx="18288000" cy="793160"/>
            <a:chOff x="0" y="0"/>
            <a:chExt cx="12192000" cy="528773"/>
          </a:xfrm>
        </p:grpSpPr>
        <p:sp>
          <p:nvSpPr>
            <p:cNvPr id="6" name="Rectangle 5">
              <a:extLst>
                <a:ext uri="{FF2B5EF4-FFF2-40B4-BE49-F238E27FC236}">
                  <a16:creationId xmlns:a16="http://schemas.microsoft.com/office/drawing/2014/main" id="{B4FEA842-2CB3-4843-A467-0F696CD152A3}"/>
                </a:ext>
              </a:extLst>
            </p:cNvPr>
            <p:cNvSpPr/>
            <p:nvPr/>
          </p:nvSpPr>
          <p:spPr>
            <a:xfrm>
              <a:off x="0" y="0"/>
              <a:ext cx="12192000" cy="248479"/>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8" name="Picture 7" descr="Icon&#10;&#10;Description automatically generated">
              <a:extLst>
                <a:ext uri="{FF2B5EF4-FFF2-40B4-BE49-F238E27FC236}">
                  <a16:creationId xmlns:a16="http://schemas.microsoft.com/office/drawing/2014/main" id="{240E87A6-83E6-924B-9D8E-683D1CA1903D}"/>
                </a:ext>
              </a:extLst>
            </p:cNvPr>
            <p:cNvPicPr>
              <a:picLocks noChangeAspect="1"/>
            </p:cNvPicPr>
            <p:nvPr/>
          </p:nvPicPr>
          <p:blipFill rotWithShape="1">
            <a:blip r:embed="rId3"/>
            <a:srcRect t="11437"/>
            <a:stretch/>
          </p:blipFill>
          <p:spPr>
            <a:xfrm>
              <a:off x="326059" y="90122"/>
              <a:ext cx="3200400" cy="438651"/>
            </a:xfrm>
            <a:prstGeom prst="rect">
              <a:avLst/>
            </a:prstGeom>
          </p:spPr>
        </p:pic>
      </p:grpSp>
      <p:sp>
        <p:nvSpPr>
          <p:cNvPr id="15" name="TextBox 14">
            <a:extLst>
              <a:ext uri="{FF2B5EF4-FFF2-40B4-BE49-F238E27FC236}">
                <a16:creationId xmlns:a16="http://schemas.microsoft.com/office/drawing/2014/main" id="{A1070A8E-A43D-F640-828E-6D012ECD5868}"/>
              </a:ext>
            </a:extLst>
          </p:cNvPr>
          <p:cNvSpPr txBox="1"/>
          <p:nvPr/>
        </p:nvSpPr>
        <p:spPr>
          <a:xfrm>
            <a:off x="902390" y="881306"/>
            <a:ext cx="13775486" cy="692497"/>
          </a:xfrm>
          <a:prstGeom prst="rect">
            <a:avLst/>
          </a:prstGeom>
          <a:noFill/>
        </p:spPr>
        <p:txBody>
          <a:bodyPr wrap="square" lIns="137160" tIns="68580" rIns="137160" bIns="68580" rtlCol="0" anchor="t">
            <a:spAutoFit/>
          </a:bodyPr>
          <a:lstStyle/>
          <a:p>
            <a:r>
              <a:rPr lang="en-US" sz="3600" b="1">
                <a:latin typeface="Calibri"/>
                <a:cs typeface="Calibri"/>
              </a:rPr>
              <a:t>Future Generations Framework for Projects and Service Design</a:t>
            </a:r>
            <a:endParaRPr lang="en-US" sz="3600" b="1">
              <a:latin typeface="Calibri" panose="020F0502020204030204" pitchFamily="34" charset="0"/>
              <a:cs typeface="Calibri" panose="020F0502020204030204" pitchFamily="34" charset="0"/>
            </a:endParaRPr>
          </a:p>
        </p:txBody>
      </p:sp>
      <p:pic>
        <p:nvPicPr>
          <p:cNvPr id="3" name="Picture 3" descr="Table&#10;&#10;Description automatically generated">
            <a:extLst>
              <a:ext uri="{FF2B5EF4-FFF2-40B4-BE49-F238E27FC236}">
                <a16:creationId xmlns:a16="http://schemas.microsoft.com/office/drawing/2014/main" id="{A5C3FF00-0C94-4B3A-9C02-A53C54B4D71A}"/>
              </a:ext>
            </a:extLst>
          </p:cNvPr>
          <p:cNvPicPr>
            <a:picLocks noChangeAspect="1"/>
          </p:cNvPicPr>
          <p:nvPr/>
        </p:nvPicPr>
        <p:blipFill>
          <a:blip r:embed="rId4"/>
          <a:stretch>
            <a:fillRect/>
          </a:stretch>
        </p:blipFill>
        <p:spPr>
          <a:xfrm>
            <a:off x="684257" y="1970177"/>
            <a:ext cx="8547785" cy="5806037"/>
          </a:xfrm>
          <a:prstGeom prst="rect">
            <a:avLst/>
          </a:prstGeom>
        </p:spPr>
      </p:pic>
      <p:sp>
        <p:nvSpPr>
          <p:cNvPr id="4" name="TextBox 3">
            <a:extLst>
              <a:ext uri="{FF2B5EF4-FFF2-40B4-BE49-F238E27FC236}">
                <a16:creationId xmlns:a16="http://schemas.microsoft.com/office/drawing/2014/main" id="{930EAEA9-87B9-4852-B80A-47E5396E7C61}"/>
              </a:ext>
            </a:extLst>
          </p:cNvPr>
          <p:cNvSpPr txBox="1"/>
          <p:nvPr/>
        </p:nvSpPr>
        <p:spPr>
          <a:xfrm>
            <a:off x="776931" y="8051972"/>
            <a:ext cx="7427955" cy="646331"/>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1650">
                <a:hlinkClick r:id="rId5"/>
              </a:rPr>
              <a:t>https://www.futuregenerations.wales/resources_posts/future-generations-framework/</a:t>
            </a:r>
            <a:r>
              <a:rPr lang="en-US" sz="1650"/>
              <a:t> </a:t>
            </a:r>
            <a:endParaRPr lang="en-US" sz="4050"/>
          </a:p>
        </p:txBody>
      </p:sp>
      <p:pic>
        <p:nvPicPr>
          <p:cNvPr id="7" name="Picture 9" descr="Graphical user interface, text&#10;&#10;Description automatically generated">
            <a:extLst>
              <a:ext uri="{FF2B5EF4-FFF2-40B4-BE49-F238E27FC236}">
                <a16:creationId xmlns:a16="http://schemas.microsoft.com/office/drawing/2014/main" id="{0E2361B7-160C-43BC-B0D7-CBA54B4D185D}"/>
              </a:ext>
            </a:extLst>
          </p:cNvPr>
          <p:cNvPicPr>
            <a:picLocks noChangeAspect="1"/>
          </p:cNvPicPr>
          <p:nvPr/>
        </p:nvPicPr>
        <p:blipFill>
          <a:blip r:embed="rId6"/>
          <a:stretch>
            <a:fillRect/>
          </a:stretch>
        </p:blipFill>
        <p:spPr>
          <a:xfrm>
            <a:off x="9673796" y="1930607"/>
            <a:ext cx="8231144" cy="5290506"/>
          </a:xfrm>
          <a:prstGeom prst="rect">
            <a:avLst/>
          </a:prstGeom>
        </p:spPr>
      </p:pic>
      <p:sp>
        <p:nvSpPr>
          <p:cNvPr id="10" name="TextBox 9">
            <a:extLst>
              <a:ext uri="{FF2B5EF4-FFF2-40B4-BE49-F238E27FC236}">
                <a16:creationId xmlns:a16="http://schemas.microsoft.com/office/drawing/2014/main" id="{980835FC-BBC3-4471-BCA8-201DBE392751}"/>
              </a:ext>
            </a:extLst>
          </p:cNvPr>
          <p:cNvSpPr txBox="1"/>
          <p:nvPr/>
        </p:nvSpPr>
        <p:spPr>
          <a:xfrm>
            <a:off x="9866872" y="8098310"/>
            <a:ext cx="7937672" cy="646331"/>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1650">
                <a:hlinkClick r:id="rId7"/>
              </a:rPr>
              <a:t>https://www.futuregenerations.wales/resources_posts/future-generations-framework-for-service-design/</a:t>
            </a:r>
            <a:r>
              <a:rPr lang="en-US" sz="1650"/>
              <a:t> </a:t>
            </a:r>
          </a:p>
        </p:txBody>
      </p:sp>
    </p:spTree>
    <p:extLst>
      <p:ext uri="{BB962C8B-B14F-4D97-AF65-F5344CB8AC3E}">
        <p14:creationId xmlns:p14="http://schemas.microsoft.com/office/powerpoint/2010/main" val="102399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AE6339E-F899-4BED-8586-9817D3280622}"/>
              </a:ext>
            </a:extLst>
          </p:cNvPr>
          <p:cNvSpPr>
            <a:spLocks noChangeAspect="1" noChangeArrowheads="1"/>
          </p:cNvSpPr>
          <p:nvPr/>
        </p:nvSpPr>
        <p:spPr bwMode="auto">
          <a:xfrm>
            <a:off x="8915400" y="4914900"/>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GB" sz="4050"/>
          </a:p>
        </p:txBody>
      </p:sp>
      <p:grpSp>
        <p:nvGrpSpPr>
          <p:cNvPr id="5" name="Group 4">
            <a:extLst>
              <a:ext uri="{FF2B5EF4-FFF2-40B4-BE49-F238E27FC236}">
                <a16:creationId xmlns:a16="http://schemas.microsoft.com/office/drawing/2014/main" id="{58FE5E7D-6087-1C4C-BB42-F20422EBC35F}"/>
              </a:ext>
            </a:extLst>
          </p:cNvPr>
          <p:cNvGrpSpPr/>
          <p:nvPr/>
        </p:nvGrpSpPr>
        <p:grpSpPr>
          <a:xfrm>
            <a:off x="0" y="1"/>
            <a:ext cx="18288000" cy="793160"/>
            <a:chOff x="0" y="0"/>
            <a:chExt cx="12192000" cy="528773"/>
          </a:xfrm>
        </p:grpSpPr>
        <p:sp>
          <p:nvSpPr>
            <p:cNvPr id="6" name="Rectangle 5">
              <a:extLst>
                <a:ext uri="{FF2B5EF4-FFF2-40B4-BE49-F238E27FC236}">
                  <a16:creationId xmlns:a16="http://schemas.microsoft.com/office/drawing/2014/main" id="{B4FEA842-2CB3-4843-A467-0F696CD152A3}"/>
                </a:ext>
              </a:extLst>
            </p:cNvPr>
            <p:cNvSpPr/>
            <p:nvPr/>
          </p:nvSpPr>
          <p:spPr>
            <a:xfrm>
              <a:off x="0" y="0"/>
              <a:ext cx="12192000" cy="248479"/>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8" name="Picture 7" descr="Icon&#10;&#10;Description automatically generated">
              <a:extLst>
                <a:ext uri="{FF2B5EF4-FFF2-40B4-BE49-F238E27FC236}">
                  <a16:creationId xmlns:a16="http://schemas.microsoft.com/office/drawing/2014/main" id="{240E87A6-83E6-924B-9D8E-683D1CA1903D}"/>
                </a:ext>
              </a:extLst>
            </p:cNvPr>
            <p:cNvPicPr>
              <a:picLocks noChangeAspect="1"/>
            </p:cNvPicPr>
            <p:nvPr/>
          </p:nvPicPr>
          <p:blipFill rotWithShape="1">
            <a:blip r:embed="rId3"/>
            <a:srcRect t="11437"/>
            <a:stretch/>
          </p:blipFill>
          <p:spPr>
            <a:xfrm>
              <a:off x="326059" y="90122"/>
              <a:ext cx="3200400" cy="438651"/>
            </a:xfrm>
            <a:prstGeom prst="rect">
              <a:avLst/>
            </a:prstGeom>
          </p:spPr>
        </p:pic>
      </p:grpSp>
      <p:sp>
        <p:nvSpPr>
          <p:cNvPr id="15" name="TextBox 14">
            <a:extLst>
              <a:ext uri="{FF2B5EF4-FFF2-40B4-BE49-F238E27FC236}">
                <a16:creationId xmlns:a16="http://schemas.microsoft.com/office/drawing/2014/main" id="{A1070A8E-A43D-F640-828E-6D012ECD5868}"/>
              </a:ext>
            </a:extLst>
          </p:cNvPr>
          <p:cNvSpPr txBox="1"/>
          <p:nvPr/>
        </p:nvSpPr>
        <p:spPr>
          <a:xfrm>
            <a:off x="209663" y="673488"/>
            <a:ext cx="13775486" cy="692497"/>
          </a:xfrm>
          <a:prstGeom prst="rect">
            <a:avLst/>
          </a:prstGeom>
          <a:noFill/>
        </p:spPr>
        <p:txBody>
          <a:bodyPr wrap="square" lIns="137160" tIns="68580" rIns="137160" bIns="68580" rtlCol="0" anchor="t">
            <a:spAutoFit/>
          </a:bodyPr>
          <a:lstStyle/>
          <a:p>
            <a:r>
              <a:rPr lang="en-US" sz="3600" b="1" err="1">
                <a:latin typeface="Calibri"/>
                <a:cs typeface="Calibri"/>
              </a:rPr>
              <a:t>Llawr</a:t>
            </a:r>
            <a:r>
              <a:rPr lang="en-US" sz="3600" b="1">
                <a:latin typeface="Calibri"/>
                <a:cs typeface="Calibri"/>
              </a:rPr>
              <a:t> o </a:t>
            </a:r>
            <a:r>
              <a:rPr lang="en-US" sz="3600" b="1" err="1">
                <a:latin typeface="Calibri"/>
                <a:cs typeface="Calibri"/>
              </a:rPr>
              <a:t>adnoddau</a:t>
            </a:r>
            <a:r>
              <a:rPr lang="en-US" sz="3600" b="1">
                <a:latin typeface="Calibri"/>
                <a:cs typeface="Calibri"/>
              </a:rPr>
              <a:t> </a:t>
            </a:r>
            <a:r>
              <a:rPr lang="en-US" sz="3600" b="1" err="1">
                <a:latin typeface="Calibri"/>
                <a:cs typeface="Calibri"/>
              </a:rPr>
              <a:t>arall</a:t>
            </a:r>
            <a:r>
              <a:rPr lang="en-US" sz="3600" b="1">
                <a:latin typeface="Calibri"/>
                <a:cs typeface="Calibri"/>
              </a:rPr>
              <a:t> / Many other resources:</a:t>
            </a:r>
            <a:endParaRPr lang="en-US" sz="3600" b="1">
              <a:latin typeface="Calibri" panose="020F0502020204030204" pitchFamily="34" charset="0"/>
              <a:cs typeface="Calibri" panose="020F0502020204030204" pitchFamily="34" charset="0"/>
            </a:endParaRPr>
          </a:p>
        </p:txBody>
      </p:sp>
      <p:pic>
        <p:nvPicPr>
          <p:cNvPr id="2" name="Picture 1" descr="A group of people on a bus&#10;&#10;Description automatically generated">
            <a:extLst>
              <a:ext uri="{FF2B5EF4-FFF2-40B4-BE49-F238E27FC236}">
                <a16:creationId xmlns:a16="http://schemas.microsoft.com/office/drawing/2014/main" id="{C9C7067F-46A3-5A2E-91B4-1C6B35F5EEA5}"/>
              </a:ext>
            </a:extLst>
          </p:cNvPr>
          <p:cNvPicPr>
            <a:picLocks noChangeAspect="1"/>
          </p:cNvPicPr>
          <p:nvPr/>
        </p:nvPicPr>
        <p:blipFill>
          <a:blip r:embed="rId4"/>
          <a:stretch>
            <a:fillRect/>
          </a:stretch>
        </p:blipFill>
        <p:spPr>
          <a:xfrm>
            <a:off x="429491" y="2319045"/>
            <a:ext cx="4535633" cy="3640002"/>
          </a:xfrm>
          <a:prstGeom prst="rect">
            <a:avLst/>
          </a:prstGeom>
        </p:spPr>
      </p:pic>
      <p:sp>
        <p:nvSpPr>
          <p:cNvPr id="11" name="TextBox 10">
            <a:extLst>
              <a:ext uri="{FF2B5EF4-FFF2-40B4-BE49-F238E27FC236}">
                <a16:creationId xmlns:a16="http://schemas.microsoft.com/office/drawing/2014/main" id="{73170046-B2F2-1993-EB35-0850E4504D2D}"/>
              </a:ext>
            </a:extLst>
          </p:cNvPr>
          <p:cNvSpPr txBox="1"/>
          <p:nvPr/>
        </p:nvSpPr>
        <p:spPr>
          <a:xfrm>
            <a:off x="334241" y="5953991"/>
            <a:ext cx="50811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0563C1"/>
                </a:solidFill>
                <a:cs typeface="Calibri"/>
                <a:hlinkClick r:id="rId5"/>
              </a:rPr>
              <a:t>Public Health Wales Socio-economic Duty guidance &amp; animation</a:t>
            </a:r>
          </a:p>
          <a:p>
            <a:r>
              <a:rPr lang="en-US" sz="1400">
                <a:solidFill>
                  <a:srgbClr val="0563C1"/>
                </a:solidFill>
                <a:cs typeface="Calibri"/>
                <a:hlinkClick r:id="rId6"/>
              </a:rPr>
              <a:t>Public Health Network Cymru webinar</a:t>
            </a:r>
          </a:p>
        </p:txBody>
      </p:sp>
      <p:pic>
        <p:nvPicPr>
          <p:cNvPr id="12" name="Picture 11" descr="A screenshot of a computer&#10;&#10;Description automatically generated">
            <a:extLst>
              <a:ext uri="{FF2B5EF4-FFF2-40B4-BE49-F238E27FC236}">
                <a16:creationId xmlns:a16="http://schemas.microsoft.com/office/drawing/2014/main" id="{731581C2-D117-DEFF-C158-F3E5C294B68B}"/>
              </a:ext>
            </a:extLst>
          </p:cNvPr>
          <p:cNvPicPr>
            <a:picLocks noChangeAspect="1"/>
          </p:cNvPicPr>
          <p:nvPr/>
        </p:nvPicPr>
        <p:blipFill>
          <a:blip r:embed="rId7"/>
          <a:stretch>
            <a:fillRect/>
          </a:stretch>
        </p:blipFill>
        <p:spPr>
          <a:xfrm>
            <a:off x="429492" y="6617062"/>
            <a:ext cx="7306540" cy="3044967"/>
          </a:xfrm>
          <a:prstGeom prst="rect">
            <a:avLst/>
          </a:prstGeom>
        </p:spPr>
      </p:pic>
      <p:sp>
        <p:nvSpPr>
          <p:cNvPr id="13" name="TextBox 12">
            <a:extLst>
              <a:ext uri="{FF2B5EF4-FFF2-40B4-BE49-F238E27FC236}">
                <a16:creationId xmlns:a16="http://schemas.microsoft.com/office/drawing/2014/main" id="{04339E42-4670-051A-A597-DCF3731893B1}"/>
              </a:ext>
            </a:extLst>
          </p:cNvPr>
          <p:cNvSpPr txBox="1"/>
          <p:nvPr/>
        </p:nvSpPr>
        <p:spPr>
          <a:xfrm>
            <a:off x="334241" y="9668741"/>
            <a:ext cx="7107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https://phw.nhs.wales/topics/health-and-sustainability/</a:t>
            </a:r>
            <a:r>
              <a:rPr lang="en-US"/>
              <a:t> </a:t>
            </a:r>
          </a:p>
        </p:txBody>
      </p:sp>
      <p:pic>
        <p:nvPicPr>
          <p:cNvPr id="14" name="Picture 13" descr="A blue and white logo&#10;&#10;Description automatically generated">
            <a:extLst>
              <a:ext uri="{FF2B5EF4-FFF2-40B4-BE49-F238E27FC236}">
                <a16:creationId xmlns:a16="http://schemas.microsoft.com/office/drawing/2014/main" id="{DB8A628C-979A-4DEA-9675-5B2F70350B68}"/>
              </a:ext>
            </a:extLst>
          </p:cNvPr>
          <p:cNvPicPr>
            <a:picLocks noChangeAspect="1"/>
          </p:cNvPicPr>
          <p:nvPr/>
        </p:nvPicPr>
        <p:blipFill>
          <a:blip r:embed="rId9"/>
          <a:stretch>
            <a:fillRect/>
          </a:stretch>
        </p:blipFill>
        <p:spPr>
          <a:xfrm>
            <a:off x="1330036" y="1421700"/>
            <a:ext cx="2743200" cy="793418"/>
          </a:xfrm>
          <a:prstGeom prst="rect">
            <a:avLst/>
          </a:prstGeom>
        </p:spPr>
      </p:pic>
      <p:pic>
        <p:nvPicPr>
          <p:cNvPr id="3" name="Picture 2" descr="A logo with colorful circles and text&#10;&#10;Description automatically generated">
            <a:extLst>
              <a:ext uri="{FF2B5EF4-FFF2-40B4-BE49-F238E27FC236}">
                <a16:creationId xmlns:a16="http://schemas.microsoft.com/office/drawing/2014/main" id="{016D7C00-445B-BCC1-D09F-DD9929D7128F}"/>
              </a:ext>
            </a:extLst>
          </p:cNvPr>
          <p:cNvPicPr>
            <a:picLocks noChangeAspect="1"/>
          </p:cNvPicPr>
          <p:nvPr/>
        </p:nvPicPr>
        <p:blipFill>
          <a:blip r:embed="rId10"/>
          <a:stretch>
            <a:fillRect/>
          </a:stretch>
        </p:blipFill>
        <p:spPr>
          <a:xfrm>
            <a:off x="5607627" y="1612720"/>
            <a:ext cx="4336472" cy="1918060"/>
          </a:xfrm>
          <a:prstGeom prst="rect">
            <a:avLst/>
          </a:prstGeom>
        </p:spPr>
      </p:pic>
      <p:sp>
        <p:nvSpPr>
          <p:cNvPr id="4" name="TextBox 3">
            <a:extLst>
              <a:ext uri="{FF2B5EF4-FFF2-40B4-BE49-F238E27FC236}">
                <a16:creationId xmlns:a16="http://schemas.microsoft.com/office/drawing/2014/main" id="{894C8F05-32C4-D84F-2EE5-1DACB4238286}"/>
              </a:ext>
            </a:extLst>
          </p:cNvPr>
          <p:cNvSpPr txBox="1"/>
          <p:nvPr/>
        </p:nvSpPr>
        <p:spPr>
          <a:xfrm>
            <a:off x="5902036" y="35467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1"/>
              </a:rPr>
              <a:t>http://sdccplus.org.uk/</a:t>
            </a:r>
            <a:r>
              <a:rPr lang="en-US"/>
              <a:t> </a:t>
            </a:r>
          </a:p>
        </p:txBody>
      </p:sp>
      <p:pic>
        <p:nvPicPr>
          <p:cNvPr id="7" name="Picture 6" descr="A logo with text on it&#10;&#10;Description automatically generated">
            <a:extLst>
              <a:ext uri="{FF2B5EF4-FFF2-40B4-BE49-F238E27FC236}">
                <a16:creationId xmlns:a16="http://schemas.microsoft.com/office/drawing/2014/main" id="{A6CEAA78-4B49-DF9F-3C00-1A245B3D3509}"/>
              </a:ext>
            </a:extLst>
          </p:cNvPr>
          <p:cNvPicPr>
            <a:picLocks noChangeAspect="1"/>
          </p:cNvPicPr>
          <p:nvPr/>
        </p:nvPicPr>
        <p:blipFill>
          <a:blip r:embed="rId12"/>
          <a:stretch>
            <a:fillRect/>
          </a:stretch>
        </p:blipFill>
        <p:spPr>
          <a:xfrm>
            <a:off x="13795663" y="547643"/>
            <a:ext cx="3799609" cy="3336436"/>
          </a:xfrm>
          <a:prstGeom prst="rect">
            <a:avLst/>
          </a:prstGeom>
        </p:spPr>
      </p:pic>
      <p:pic>
        <p:nvPicPr>
          <p:cNvPr id="10" name="Picture 9" descr="A blue and white logo&#10;&#10;Description automatically generated">
            <a:extLst>
              <a:ext uri="{FF2B5EF4-FFF2-40B4-BE49-F238E27FC236}">
                <a16:creationId xmlns:a16="http://schemas.microsoft.com/office/drawing/2014/main" id="{68F8B9F5-83E9-62DE-93C2-0AD9115542A2}"/>
              </a:ext>
            </a:extLst>
          </p:cNvPr>
          <p:cNvPicPr>
            <a:picLocks noChangeAspect="1"/>
          </p:cNvPicPr>
          <p:nvPr/>
        </p:nvPicPr>
        <p:blipFill>
          <a:blip r:embed="rId13"/>
          <a:stretch>
            <a:fillRect/>
          </a:stretch>
        </p:blipFill>
        <p:spPr>
          <a:xfrm>
            <a:off x="9815945" y="7491920"/>
            <a:ext cx="4180609" cy="1606977"/>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1D9D9255-5643-3E9B-D071-ECDCFD3A5610}"/>
              </a:ext>
            </a:extLst>
          </p:cNvPr>
          <p:cNvPicPr>
            <a:picLocks noChangeAspect="1"/>
          </p:cNvPicPr>
          <p:nvPr/>
        </p:nvPicPr>
        <p:blipFill>
          <a:blip r:embed="rId14"/>
          <a:stretch>
            <a:fillRect/>
          </a:stretch>
        </p:blipFill>
        <p:spPr>
          <a:xfrm>
            <a:off x="9999518" y="1174551"/>
            <a:ext cx="3366654" cy="3331261"/>
          </a:xfrm>
          <a:prstGeom prst="rect">
            <a:avLst/>
          </a:prstGeom>
        </p:spPr>
      </p:pic>
      <p:sp>
        <p:nvSpPr>
          <p:cNvPr id="17" name="TextBox 16">
            <a:extLst>
              <a:ext uri="{FF2B5EF4-FFF2-40B4-BE49-F238E27FC236}">
                <a16:creationId xmlns:a16="http://schemas.microsoft.com/office/drawing/2014/main" id="{F3F64118-084E-E2F8-0F6E-70DCF063AFE0}"/>
              </a:ext>
            </a:extLst>
          </p:cNvPr>
          <p:cNvSpPr txBox="1"/>
          <p:nvPr/>
        </p:nvSpPr>
        <p:spPr>
          <a:xfrm>
            <a:off x="10311246" y="459278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https://www.audit.wales/our-work/good-practice</a:t>
            </a:r>
            <a:r>
              <a:rPr lang="en-US"/>
              <a:t> </a:t>
            </a:r>
          </a:p>
        </p:txBody>
      </p:sp>
      <p:pic>
        <p:nvPicPr>
          <p:cNvPr id="18" name="Picture 17" descr="A close up of a sign&#10;&#10;Description automatically generated">
            <a:extLst>
              <a:ext uri="{FF2B5EF4-FFF2-40B4-BE49-F238E27FC236}">
                <a16:creationId xmlns:a16="http://schemas.microsoft.com/office/drawing/2014/main" id="{5A742C9B-3AD3-A09F-34CE-C1A31699C304}"/>
              </a:ext>
            </a:extLst>
          </p:cNvPr>
          <p:cNvPicPr>
            <a:picLocks noChangeAspect="1"/>
          </p:cNvPicPr>
          <p:nvPr/>
        </p:nvPicPr>
        <p:blipFill>
          <a:blip r:embed="rId16"/>
          <a:stretch>
            <a:fillRect/>
          </a:stretch>
        </p:blipFill>
        <p:spPr>
          <a:xfrm>
            <a:off x="7800110" y="6101054"/>
            <a:ext cx="6807776" cy="1281830"/>
          </a:xfrm>
          <a:prstGeom prst="rect">
            <a:avLst/>
          </a:prstGeom>
        </p:spPr>
      </p:pic>
      <p:pic>
        <p:nvPicPr>
          <p:cNvPr id="19" name="Picture 18" descr="Academi Wales">
            <a:extLst>
              <a:ext uri="{FF2B5EF4-FFF2-40B4-BE49-F238E27FC236}">
                <a16:creationId xmlns:a16="http://schemas.microsoft.com/office/drawing/2014/main" id="{E78C9C25-6A78-04A0-6ADF-1E13D4FFF939}"/>
              </a:ext>
            </a:extLst>
          </p:cNvPr>
          <p:cNvPicPr>
            <a:picLocks noChangeAspect="1"/>
          </p:cNvPicPr>
          <p:nvPr/>
        </p:nvPicPr>
        <p:blipFill>
          <a:blip r:embed="rId17"/>
          <a:stretch>
            <a:fillRect/>
          </a:stretch>
        </p:blipFill>
        <p:spPr>
          <a:xfrm>
            <a:off x="5415395" y="4262004"/>
            <a:ext cx="3228109" cy="1305790"/>
          </a:xfrm>
          <a:prstGeom prst="rect">
            <a:avLst/>
          </a:prstGeom>
        </p:spPr>
      </p:pic>
      <p:sp>
        <p:nvSpPr>
          <p:cNvPr id="20" name="TextBox 1">
            <a:extLst>
              <a:ext uri="{FF2B5EF4-FFF2-40B4-BE49-F238E27FC236}">
                <a16:creationId xmlns:a16="http://schemas.microsoft.com/office/drawing/2014/main" id="{33B0D4F0-5433-F6E1-9231-A9EE4E8599AA}"/>
              </a:ext>
            </a:extLst>
          </p:cNvPr>
          <p:cNvSpPr txBox="1"/>
          <p:nvPr/>
        </p:nvSpPr>
        <p:spPr>
          <a:xfrm>
            <a:off x="15227449" y="7383515"/>
            <a:ext cx="1964858" cy="1330364"/>
          </a:xfrm>
          <a:prstGeom prst="rect">
            <a:avLst/>
          </a:prstGeom>
          <a:noFill/>
        </p:spPr>
        <p:txBody>
          <a:bodyPr wrap="square" lIns="91440" tIns="45720" rIns="91440" bIns="45720" numCol="1"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999"/>
              </a:lnSpc>
            </a:pPr>
            <a:r>
              <a:rPr lang="en-GB" sz="2400" b="1">
                <a:latin typeface="Arial"/>
                <a:cs typeface="Arial"/>
              </a:rPr>
              <a:t>North Wales insight partnership</a:t>
            </a:r>
            <a:endParaRPr lang="en-GB" sz="2400">
              <a:solidFill>
                <a:srgbClr val="0D0D0D"/>
              </a:solidFill>
              <a:latin typeface="Arial" panose="020B0604020202020204" pitchFamily="34" charset="0"/>
              <a:cs typeface="Arial" panose="020B0604020202020204" pitchFamily="34" charset="0"/>
            </a:endParaRPr>
          </a:p>
        </p:txBody>
      </p:sp>
      <p:pic>
        <p:nvPicPr>
          <p:cNvPr id="21" name="Picture 20" descr="Welsh Government">
            <a:extLst>
              <a:ext uri="{FF2B5EF4-FFF2-40B4-BE49-F238E27FC236}">
                <a16:creationId xmlns:a16="http://schemas.microsoft.com/office/drawing/2014/main" id="{9B3DCEE8-E094-B4CC-3AC9-068D5DA012A1}"/>
              </a:ext>
            </a:extLst>
          </p:cNvPr>
          <p:cNvPicPr>
            <a:picLocks noChangeAspect="1"/>
          </p:cNvPicPr>
          <p:nvPr/>
        </p:nvPicPr>
        <p:blipFill>
          <a:blip r:embed="rId18"/>
          <a:stretch>
            <a:fillRect/>
          </a:stretch>
        </p:blipFill>
        <p:spPr>
          <a:xfrm>
            <a:off x="14303953" y="3885336"/>
            <a:ext cx="3500004" cy="2318902"/>
          </a:xfrm>
          <a:prstGeom prst="rect">
            <a:avLst/>
          </a:prstGeom>
        </p:spPr>
      </p:pic>
      <p:sp>
        <p:nvSpPr>
          <p:cNvPr id="22" name="TextBox 21">
            <a:extLst>
              <a:ext uri="{FF2B5EF4-FFF2-40B4-BE49-F238E27FC236}">
                <a16:creationId xmlns:a16="http://schemas.microsoft.com/office/drawing/2014/main" id="{50AE1134-6633-4988-FA7E-D5EC57CC2526}"/>
              </a:ext>
            </a:extLst>
          </p:cNvPr>
          <p:cNvSpPr txBox="1"/>
          <p:nvPr/>
        </p:nvSpPr>
        <p:spPr>
          <a:xfrm>
            <a:off x="14983690" y="6400799"/>
            <a:ext cx="30445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Sustainable Futures Division</a:t>
            </a:r>
          </a:p>
          <a:p>
            <a:r>
              <a:rPr lang="en-GB">
                <a:cs typeface="Calibri"/>
              </a:rPr>
              <a:t>Knowledge Exchange Sessions</a:t>
            </a:r>
          </a:p>
        </p:txBody>
      </p:sp>
      <p:pic>
        <p:nvPicPr>
          <p:cNvPr id="23" name="Picture 22" descr="A close-up of a logo&#10;&#10;Description automatically generated">
            <a:extLst>
              <a:ext uri="{FF2B5EF4-FFF2-40B4-BE49-F238E27FC236}">
                <a16:creationId xmlns:a16="http://schemas.microsoft.com/office/drawing/2014/main" id="{667847A7-3743-210D-FD03-1E449144D085}"/>
              </a:ext>
            </a:extLst>
          </p:cNvPr>
          <p:cNvPicPr>
            <a:picLocks noChangeAspect="1"/>
          </p:cNvPicPr>
          <p:nvPr/>
        </p:nvPicPr>
        <p:blipFill>
          <a:blip r:embed="rId19"/>
          <a:stretch>
            <a:fillRect/>
          </a:stretch>
        </p:blipFill>
        <p:spPr>
          <a:xfrm>
            <a:off x="10203873" y="608673"/>
            <a:ext cx="3678381" cy="777708"/>
          </a:xfrm>
          <a:prstGeom prst="rect">
            <a:avLst/>
          </a:prstGeom>
        </p:spPr>
      </p:pic>
    </p:spTree>
    <p:extLst>
      <p:ext uri="{BB962C8B-B14F-4D97-AF65-F5344CB8AC3E}">
        <p14:creationId xmlns:p14="http://schemas.microsoft.com/office/powerpoint/2010/main" val="416374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descr="A colorful hexagons with icons&#10;&#10;Description automatically generated">
            <a:extLst>
              <a:ext uri="{FF2B5EF4-FFF2-40B4-BE49-F238E27FC236}">
                <a16:creationId xmlns:a16="http://schemas.microsoft.com/office/drawing/2014/main" id="{A6F90B04-F5F7-41C9-DB39-519BD3F76AF2}"/>
              </a:ext>
            </a:extLst>
          </p:cNvPr>
          <p:cNvPicPr>
            <a:picLocks noChangeAspect="1"/>
          </p:cNvPicPr>
          <p:nvPr/>
        </p:nvPicPr>
        <p:blipFill rotWithShape="1">
          <a:blip r:embed="rId2"/>
          <a:srcRect t="1256" b="936"/>
          <a:stretch/>
        </p:blipFill>
        <p:spPr>
          <a:xfrm>
            <a:off x="-258397" y="1923"/>
            <a:ext cx="18287980" cy="10285077"/>
          </a:xfrm>
          <a:prstGeom prst="rect">
            <a:avLst/>
          </a:prstGeom>
        </p:spPr>
      </p:pic>
    </p:spTree>
    <p:extLst>
      <p:ext uri="{BB962C8B-B14F-4D97-AF65-F5344CB8AC3E}">
        <p14:creationId xmlns:p14="http://schemas.microsoft.com/office/powerpoint/2010/main" val="789753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3CC19B4F-7FF8-991A-1D6F-C9E2B33B362D}"/>
              </a:ext>
            </a:extLst>
          </p:cNvPr>
          <p:cNvGrpSpPr/>
          <p:nvPr/>
        </p:nvGrpSpPr>
        <p:grpSpPr>
          <a:xfrm>
            <a:off x="207" y="0"/>
            <a:ext cx="18288000" cy="366713"/>
            <a:chOff x="0" y="0"/>
            <a:chExt cx="24384000" cy="488950"/>
          </a:xfrm>
        </p:grpSpPr>
        <p:sp>
          <p:nvSpPr>
            <p:cNvPr id="5" name="Freeform 5">
              <a:extLst>
                <a:ext uri="{FF2B5EF4-FFF2-40B4-BE49-F238E27FC236}">
                  <a16:creationId xmlns:a16="http://schemas.microsoft.com/office/drawing/2014/main" id="{0FD46C12-E5E8-0B06-88FA-463D2C0BD2B0}"/>
                </a:ext>
              </a:extLst>
            </p:cNvPr>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8" name="Freeform 6">
            <a:extLst>
              <a:ext uri="{FF2B5EF4-FFF2-40B4-BE49-F238E27FC236}">
                <a16:creationId xmlns:a16="http://schemas.microsoft.com/office/drawing/2014/main" id="{930CD0A8-4819-BF33-9ABD-2806F621EF27}"/>
              </a:ext>
            </a:extLst>
          </p:cNvPr>
          <p:cNvSpPr/>
          <p:nvPr/>
        </p:nvSpPr>
        <p:spPr>
          <a:xfrm>
            <a:off x="876505" y="87840"/>
            <a:ext cx="4248150" cy="733346"/>
          </a:xfrm>
          <a:custGeom>
            <a:avLst/>
            <a:gdLst/>
            <a:ahLst/>
            <a:cxnLst/>
            <a:rect l="l" t="t" r="r" b="b"/>
            <a:pathLst>
              <a:path w="4248150" h="733346">
                <a:moveTo>
                  <a:pt x="0" y="0"/>
                </a:moveTo>
                <a:lnTo>
                  <a:pt x="4248151" y="0"/>
                </a:lnTo>
                <a:lnTo>
                  <a:pt x="4248151" y="733346"/>
                </a:lnTo>
                <a:lnTo>
                  <a:pt x="0" y="733346"/>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10" name="TextBox 2">
            <a:extLst>
              <a:ext uri="{FF2B5EF4-FFF2-40B4-BE49-F238E27FC236}">
                <a16:creationId xmlns:a16="http://schemas.microsoft.com/office/drawing/2014/main" id="{C8AF8E45-6037-BEB5-A6CA-BE8A268C9827}"/>
              </a:ext>
            </a:extLst>
          </p:cNvPr>
          <p:cNvSpPr txBox="1"/>
          <p:nvPr/>
        </p:nvSpPr>
        <p:spPr>
          <a:xfrm>
            <a:off x="3266250" y="2064510"/>
            <a:ext cx="12113452" cy="6796732"/>
          </a:xfrm>
          <a:prstGeom prst="rect">
            <a:avLst/>
          </a:prstGeom>
        </p:spPr>
        <p:txBody>
          <a:bodyPr wrap="square" lIns="0" tIns="0" rIns="0" bIns="0" rtlCol="0" anchor="t">
            <a:spAutoFit/>
          </a:bodyPr>
          <a:lstStyle/>
          <a:p>
            <a:pPr algn="ctr">
              <a:lnSpc>
                <a:spcPts val="10636"/>
              </a:lnSpc>
            </a:pPr>
            <a:r>
              <a:rPr lang="en-US" sz="8000" b="1">
                <a:solidFill>
                  <a:srgbClr val="0E6CDD"/>
                </a:solidFill>
                <a:latin typeface="Segoe UI"/>
                <a:cs typeface="Segoe UI"/>
              </a:rPr>
              <a:t>Amser </a:t>
            </a:r>
            <a:r>
              <a:rPr lang="en-US" sz="8000" b="1" err="1">
                <a:solidFill>
                  <a:srgbClr val="0E6CDD"/>
                </a:solidFill>
                <a:latin typeface="Segoe UI"/>
                <a:cs typeface="Segoe UI"/>
              </a:rPr>
              <a:t>i</a:t>
            </a:r>
            <a:r>
              <a:rPr lang="en-US" sz="8000" b="1">
                <a:solidFill>
                  <a:srgbClr val="0E6CDD"/>
                </a:solidFill>
                <a:latin typeface="Segoe UI"/>
                <a:cs typeface="Segoe UI"/>
              </a:rPr>
              <a:t> </a:t>
            </a:r>
            <a:r>
              <a:rPr lang="en-US" sz="8000" b="1" err="1">
                <a:solidFill>
                  <a:srgbClr val="0E6CDD"/>
                </a:solidFill>
                <a:latin typeface="Segoe UI"/>
                <a:cs typeface="Segoe UI"/>
              </a:rPr>
              <a:t>fyfyrio</a:t>
            </a:r>
            <a:r>
              <a:rPr lang="en-US" sz="8000" b="1">
                <a:solidFill>
                  <a:srgbClr val="0E6CDD"/>
                </a:solidFill>
                <a:latin typeface="Segoe UI"/>
                <a:cs typeface="Segoe UI"/>
              </a:rPr>
              <a:t> a </a:t>
            </a:r>
            <a:r>
              <a:rPr lang="en-US" sz="8000" b="1" err="1">
                <a:solidFill>
                  <a:srgbClr val="0E6CDD"/>
                </a:solidFill>
                <a:latin typeface="Segoe UI"/>
                <a:cs typeface="Segoe UI"/>
              </a:rPr>
              <a:t>thrafod</a:t>
            </a:r>
            <a:r>
              <a:rPr lang="en-US" sz="8000" b="1">
                <a:solidFill>
                  <a:srgbClr val="0E6CDD"/>
                </a:solidFill>
                <a:latin typeface="Segoe UI"/>
                <a:cs typeface="Segoe UI"/>
              </a:rPr>
              <a:t> </a:t>
            </a:r>
            <a:endParaRPr lang="en-US" sz="8000" b="1">
              <a:solidFill>
                <a:srgbClr val="0E6CDD"/>
              </a:solidFill>
              <a:latin typeface="Messina Sans 2"/>
              <a:cs typeface="Calibri"/>
            </a:endParaRPr>
          </a:p>
          <a:p>
            <a:pPr algn="ctr">
              <a:lnSpc>
                <a:spcPts val="10636"/>
              </a:lnSpc>
            </a:pPr>
            <a:endParaRPr lang="en-US" sz="8000" b="1">
              <a:solidFill>
                <a:srgbClr val="002060"/>
              </a:solidFill>
              <a:latin typeface="Messina Sans 2"/>
              <a:cs typeface="Segoe UI"/>
            </a:endParaRPr>
          </a:p>
          <a:p>
            <a:pPr algn="ctr">
              <a:lnSpc>
                <a:spcPts val="10636"/>
              </a:lnSpc>
            </a:pPr>
            <a:r>
              <a:rPr lang="en-US" sz="8000" b="1">
                <a:solidFill>
                  <a:srgbClr val="002060"/>
                </a:solidFill>
                <a:latin typeface="Messina Sans 2"/>
                <a:cs typeface="Segoe UI"/>
              </a:rPr>
              <a:t>Some time to reflect and discuss</a:t>
            </a:r>
            <a:endParaRPr lang="en-US" sz="8000" b="1">
              <a:solidFill>
                <a:srgbClr val="0E6CDD"/>
              </a:solidFill>
              <a:latin typeface="Messina Sans 2"/>
              <a:cs typeface="Calibri"/>
            </a:endParaRPr>
          </a:p>
        </p:txBody>
      </p:sp>
      <p:sp>
        <p:nvSpPr>
          <p:cNvPr id="13" name="Freeform 3">
            <a:extLst>
              <a:ext uri="{FF2B5EF4-FFF2-40B4-BE49-F238E27FC236}">
                <a16:creationId xmlns:a16="http://schemas.microsoft.com/office/drawing/2014/main" id="{9A74D2D4-6C54-5173-5938-A075B376E335}"/>
              </a:ext>
            </a:extLst>
          </p:cNvPr>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Tree>
    <p:extLst>
      <p:ext uri="{BB962C8B-B14F-4D97-AF65-F5344CB8AC3E}">
        <p14:creationId xmlns:p14="http://schemas.microsoft.com/office/powerpoint/2010/main" val="3650836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grpSp>
        <p:nvGrpSpPr>
          <p:cNvPr id="3" name="Group 3"/>
          <p:cNvGrpSpPr/>
          <p:nvPr/>
        </p:nvGrpSpPr>
        <p:grpSpPr>
          <a:xfrm>
            <a:off x="207" y="0"/>
            <a:ext cx="18288000" cy="366674"/>
            <a:chOff x="0" y="0"/>
            <a:chExt cx="24384000" cy="488898"/>
          </a:xfrm>
        </p:grpSpPr>
        <p:sp>
          <p:nvSpPr>
            <p:cNvPr id="4" name="Freeform 4"/>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5" name="Freeform 5"/>
          <p:cNvSpPr/>
          <p:nvPr/>
        </p:nvSpPr>
        <p:spPr>
          <a:xfrm>
            <a:off x="876505" y="87840"/>
            <a:ext cx="4248150" cy="733346"/>
          </a:xfrm>
          <a:custGeom>
            <a:avLst/>
            <a:gdLst/>
            <a:ahLst/>
            <a:cxnLst/>
            <a:rect l="l" t="t" r="r" b="b"/>
            <a:pathLst>
              <a:path w="4248150" h="733346">
                <a:moveTo>
                  <a:pt x="0" y="0"/>
                </a:moveTo>
                <a:lnTo>
                  <a:pt x="4248151" y="0"/>
                </a:lnTo>
                <a:lnTo>
                  <a:pt x="4248151" y="733346"/>
                </a:lnTo>
                <a:lnTo>
                  <a:pt x="0" y="733346"/>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6" name="Freeform 6"/>
          <p:cNvSpPr/>
          <p:nvPr/>
        </p:nvSpPr>
        <p:spPr>
          <a:xfrm>
            <a:off x="1282971" y="5667480"/>
            <a:ext cx="2329060" cy="2236951"/>
          </a:xfrm>
          <a:custGeom>
            <a:avLst/>
            <a:gdLst/>
            <a:ahLst/>
            <a:cxnLst/>
            <a:rect l="l" t="t" r="r" b="b"/>
            <a:pathLst>
              <a:path w="2329060" h="2236951">
                <a:moveTo>
                  <a:pt x="0" y="0"/>
                </a:moveTo>
                <a:lnTo>
                  <a:pt x="2329060" y="0"/>
                </a:lnTo>
                <a:lnTo>
                  <a:pt x="2329060" y="2236951"/>
                </a:lnTo>
                <a:lnTo>
                  <a:pt x="0" y="2236951"/>
                </a:lnTo>
                <a:lnTo>
                  <a:pt x="0" y="0"/>
                </a:lnTo>
                <a:close/>
              </a:path>
            </a:pathLst>
          </a:custGeom>
          <a:blipFill>
            <a:blip r:embed="rId5">
              <a:extLst>
                <a:ext uri="{28A0092B-C50C-407E-A947-70E740481C1C}">
                  <a14:useLocalDpi xmlns:a14="http://schemas.microsoft.com/office/drawing/2010/main" val="0"/>
                </a:ext>
              </a:extLst>
            </a:blip>
            <a:stretch>
              <a:fillRect/>
            </a:stretch>
          </a:blipFill>
        </p:spPr>
      </p:sp>
      <p:sp>
        <p:nvSpPr>
          <p:cNvPr id="9" name="Freeform 9"/>
          <p:cNvSpPr/>
          <p:nvPr/>
        </p:nvSpPr>
        <p:spPr>
          <a:xfrm>
            <a:off x="1892695" y="2639457"/>
            <a:ext cx="1719879" cy="1719879"/>
          </a:xfrm>
          <a:custGeom>
            <a:avLst/>
            <a:gdLst/>
            <a:ahLst/>
            <a:cxnLst/>
            <a:rect l="l" t="t" r="r" b="b"/>
            <a:pathLst>
              <a:path w="1719879" h="1719879">
                <a:moveTo>
                  <a:pt x="0" y="0"/>
                </a:moveTo>
                <a:lnTo>
                  <a:pt x="1719879" y="0"/>
                </a:lnTo>
                <a:lnTo>
                  <a:pt x="1719879" y="1719879"/>
                </a:lnTo>
                <a:lnTo>
                  <a:pt x="0" y="1719879"/>
                </a:lnTo>
                <a:lnTo>
                  <a:pt x="0" y="0"/>
                </a:lnTo>
                <a:close/>
              </a:path>
            </a:pathLst>
          </a:cu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p>
      <p:sp>
        <p:nvSpPr>
          <p:cNvPr id="10" name="TextBox 10"/>
          <p:cNvSpPr txBox="1"/>
          <p:nvPr/>
        </p:nvSpPr>
        <p:spPr>
          <a:xfrm>
            <a:off x="3852140" y="9256711"/>
            <a:ext cx="10187464" cy="464016"/>
          </a:xfrm>
          <a:prstGeom prst="rect">
            <a:avLst/>
          </a:prstGeom>
        </p:spPr>
        <p:txBody>
          <a:bodyPr lIns="0" tIns="0" rIns="0" bIns="0" rtlCol="0" anchor="t">
            <a:spAutoFit/>
          </a:bodyPr>
          <a:lstStyle/>
          <a:p>
            <a:pPr algn="ctr">
              <a:lnSpc>
                <a:spcPts val="2879"/>
              </a:lnSpc>
            </a:pPr>
            <a:r>
              <a:rPr lang="en-US" sz="2400">
                <a:solidFill>
                  <a:srgbClr val="808080"/>
                </a:solidFill>
                <a:latin typeface="Arial"/>
              </a:rPr>
              <a:t>cenedlaethaurdyfodol.cymru | futuregenerations.wales | @futuregencymru</a:t>
            </a:r>
          </a:p>
        </p:txBody>
      </p:sp>
      <p:sp>
        <p:nvSpPr>
          <p:cNvPr id="11" name="TextBox 11"/>
          <p:cNvSpPr txBox="1"/>
          <p:nvPr/>
        </p:nvSpPr>
        <p:spPr>
          <a:xfrm>
            <a:off x="1348740" y="1123340"/>
            <a:ext cx="15590520" cy="810768"/>
          </a:xfrm>
          <a:prstGeom prst="rect">
            <a:avLst/>
          </a:prstGeom>
        </p:spPr>
        <p:txBody>
          <a:bodyPr lIns="0" tIns="0" rIns="0" bIns="0" rtlCol="0" anchor="t">
            <a:spAutoFit/>
          </a:bodyPr>
          <a:lstStyle/>
          <a:p>
            <a:pPr algn="l">
              <a:lnSpc>
                <a:spcPts val="6156"/>
              </a:lnSpc>
            </a:pPr>
            <a:r>
              <a:rPr lang="en-US" sz="5700" spc="-227">
                <a:solidFill>
                  <a:srgbClr val="08294D"/>
                </a:solidFill>
                <a:latin typeface="Messina Sans 1"/>
              </a:rPr>
              <a:t>Today</a:t>
            </a:r>
            <a:r>
              <a:rPr lang="en-US" sz="5700" spc="-227">
                <a:solidFill>
                  <a:srgbClr val="0E6CDD"/>
                </a:solidFill>
                <a:latin typeface="Messina Sans 1"/>
              </a:rPr>
              <a:t> / Heddiw</a:t>
            </a:r>
          </a:p>
        </p:txBody>
      </p:sp>
      <p:sp>
        <p:nvSpPr>
          <p:cNvPr id="12" name="TextBox 12"/>
          <p:cNvSpPr txBox="1"/>
          <p:nvPr/>
        </p:nvSpPr>
        <p:spPr>
          <a:xfrm>
            <a:off x="12112728" y="2590524"/>
            <a:ext cx="5146572" cy="1171475"/>
          </a:xfrm>
          <a:prstGeom prst="rect">
            <a:avLst/>
          </a:prstGeom>
        </p:spPr>
        <p:txBody>
          <a:bodyPr lIns="0" tIns="0" rIns="0" bIns="0" rtlCol="0" anchor="t">
            <a:spAutoFit/>
          </a:bodyPr>
          <a:lstStyle/>
          <a:p>
            <a:pPr>
              <a:lnSpc>
                <a:spcPts val="4536"/>
              </a:lnSpc>
            </a:pPr>
            <a:r>
              <a:rPr lang="en-US" sz="4200" spc="-163">
                <a:solidFill>
                  <a:srgbClr val="08294D"/>
                </a:solidFill>
                <a:latin typeface="Messina Sans 1"/>
              </a:rPr>
              <a:t>Some practice</a:t>
            </a:r>
          </a:p>
          <a:p>
            <a:pPr>
              <a:lnSpc>
                <a:spcPts val="4536"/>
              </a:lnSpc>
            </a:pPr>
            <a:r>
              <a:rPr lang="en-US" sz="4200" spc="-167" err="1">
                <a:solidFill>
                  <a:srgbClr val="0E6CDD"/>
                </a:solidFill>
                <a:latin typeface="Messina Sans 1"/>
              </a:rPr>
              <a:t>Ambell</a:t>
            </a:r>
            <a:r>
              <a:rPr lang="en-US" sz="4200" spc="-167">
                <a:solidFill>
                  <a:srgbClr val="0E6CDD"/>
                </a:solidFill>
                <a:latin typeface="Messina Sans 1"/>
              </a:rPr>
              <a:t> </a:t>
            </a:r>
            <a:r>
              <a:rPr lang="en-US" sz="4200" spc="-167" err="1">
                <a:solidFill>
                  <a:srgbClr val="0E6CDD"/>
                </a:solidFill>
                <a:latin typeface="Messina Sans 1"/>
              </a:rPr>
              <a:t>ymarfer</a:t>
            </a:r>
          </a:p>
        </p:txBody>
      </p:sp>
      <p:sp>
        <p:nvSpPr>
          <p:cNvPr id="13" name="TextBox 13"/>
          <p:cNvSpPr txBox="1"/>
          <p:nvPr/>
        </p:nvSpPr>
        <p:spPr>
          <a:xfrm>
            <a:off x="3852663" y="5667171"/>
            <a:ext cx="5499948" cy="2325637"/>
          </a:xfrm>
          <a:prstGeom prst="rect">
            <a:avLst/>
          </a:prstGeom>
        </p:spPr>
        <p:txBody>
          <a:bodyPr lIns="0" tIns="0" rIns="0" bIns="0" rtlCol="0" anchor="t">
            <a:spAutoFit/>
          </a:bodyPr>
          <a:lstStyle/>
          <a:p>
            <a:pPr>
              <a:lnSpc>
                <a:spcPts val="4536"/>
              </a:lnSpc>
            </a:pPr>
            <a:r>
              <a:rPr lang="en-US" sz="4200" spc="-163">
                <a:solidFill>
                  <a:srgbClr val="08294D"/>
                </a:solidFill>
                <a:latin typeface="Messina Sans 1"/>
              </a:rPr>
              <a:t>Introduction to applying the Act in practice.</a:t>
            </a:r>
          </a:p>
          <a:p>
            <a:pPr>
              <a:lnSpc>
                <a:spcPts val="4536"/>
              </a:lnSpc>
            </a:pPr>
            <a:r>
              <a:rPr lang="en-US" sz="4200" spc="-167" err="1">
                <a:solidFill>
                  <a:srgbClr val="0E6CDD"/>
                </a:solidFill>
                <a:latin typeface="Messina Sans 1"/>
              </a:rPr>
              <a:t>Cyflwyniad</a:t>
            </a:r>
            <a:r>
              <a:rPr lang="en-US" sz="4200" spc="-167">
                <a:solidFill>
                  <a:srgbClr val="0E6CDD"/>
                </a:solidFill>
                <a:latin typeface="Messina Sans 1"/>
              </a:rPr>
              <a:t> </a:t>
            </a:r>
            <a:r>
              <a:rPr lang="en-US" sz="4200" spc="-167" err="1">
                <a:solidFill>
                  <a:srgbClr val="0E6CDD"/>
                </a:solidFill>
                <a:latin typeface="Messina Sans 1"/>
              </a:rPr>
              <a:t>i</a:t>
            </a:r>
            <a:r>
              <a:rPr lang="en-US" sz="4200" spc="-167">
                <a:solidFill>
                  <a:srgbClr val="0E6CDD"/>
                </a:solidFill>
                <a:latin typeface="Messina Sans 1"/>
              </a:rPr>
              <a:t> </a:t>
            </a:r>
            <a:r>
              <a:rPr lang="en-US" sz="4200" spc="-167" err="1">
                <a:solidFill>
                  <a:srgbClr val="0E6CDD"/>
                </a:solidFill>
                <a:latin typeface="Messina Sans 1"/>
              </a:rPr>
              <a:t>gymhwyso'r</a:t>
            </a:r>
            <a:r>
              <a:rPr lang="en-US" sz="4200" spc="-167">
                <a:solidFill>
                  <a:srgbClr val="0E6CDD"/>
                </a:solidFill>
                <a:latin typeface="Messina Sans 1"/>
              </a:rPr>
              <a:t> </a:t>
            </a:r>
            <a:r>
              <a:rPr lang="en-US" sz="4200" spc="-167" err="1">
                <a:solidFill>
                  <a:srgbClr val="0E6CDD"/>
                </a:solidFill>
                <a:latin typeface="Messina Sans 1"/>
              </a:rPr>
              <a:t>Ddeddf</a:t>
            </a:r>
            <a:r>
              <a:rPr lang="en-US" sz="4200" spc="-167">
                <a:solidFill>
                  <a:srgbClr val="0E6CDD"/>
                </a:solidFill>
                <a:latin typeface="Messina Sans 1"/>
              </a:rPr>
              <a:t> </a:t>
            </a:r>
            <a:r>
              <a:rPr lang="en-US" sz="4200" spc="-167" err="1">
                <a:solidFill>
                  <a:srgbClr val="0E6CDD"/>
                </a:solidFill>
                <a:latin typeface="Messina Sans 1"/>
              </a:rPr>
              <a:t>yn</a:t>
            </a:r>
            <a:r>
              <a:rPr lang="en-US" sz="4200" spc="-167">
                <a:solidFill>
                  <a:srgbClr val="0E6CDD"/>
                </a:solidFill>
                <a:latin typeface="Messina Sans 1"/>
              </a:rPr>
              <a:t> </a:t>
            </a:r>
            <a:r>
              <a:rPr lang="en-US" sz="4200" spc="-167" err="1">
                <a:solidFill>
                  <a:srgbClr val="0E6CDD"/>
                </a:solidFill>
                <a:latin typeface="Messina Sans 1"/>
              </a:rPr>
              <a:t>ymarferol</a:t>
            </a:r>
            <a:r>
              <a:rPr lang="en-US" sz="4200" spc="-167">
                <a:solidFill>
                  <a:srgbClr val="0E6CDD"/>
                </a:solidFill>
                <a:latin typeface="Messina Sans 1"/>
              </a:rPr>
              <a:t>.</a:t>
            </a:r>
          </a:p>
        </p:txBody>
      </p:sp>
      <p:sp>
        <p:nvSpPr>
          <p:cNvPr id="14" name="TextBox 14"/>
          <p:cNvSpPr txBox="1"/>
          <p:nvPr/>
        </p:nvSpPr>
        <p:spPr>
          <a:xfrm>
            <a:off x="4033137" y="2642727"/>
            <a:ext cx="4003139" cy="1171475"/>
          </a:xfrm>
          <a:prstGeom prst="rect">
            <a:avLst/>
          </a:prstGeom>
        </p:spPr>
        <p:txBody>
          <a:bodyPr lIns="0" tIns="0" rIns="0" bIns="0" rtlCol="0" anchor="t">
            <a:spAutoFit/>
          </a:bodyPr>
          <a:lstStyle/>
          <a:p>
            <a:pPr>
              <a:lnSpc>
                <a:spcPts val="4536"/>
              </a:lnSpc>
            </a:pPr>
            <a:r>
              <a:rPr lang="en-US" sz="4200" spc="-163">
                <a:solidFill>
                  <a:srgbClr val="08294D"/>
                </a:solidFill>
                <a:latin typeface="Messina Sans 1"/>
              </a:rPr>
              <a:t>Introductions</a:t>
            </a:r>
          </a:p>
          <a:p>
            <a:pPr>
              <a:lnSpc>
                <a:spcPts val="4536"/>
              </a:lnSpc>
            </a:pPr>
            <a:r>
              <a:rPr lang="en-US" sz="4200" spc="-167" err="1">
                <a:solidFill>
                  <a:srgbClr val="0E6CDD"/>
                </a:solidFill>
                <a:latin typeface="Messina Sans 1"/>
              </a:rPr>
              <a:t>Cyflwyniadau</a:t>
            </a:r>
          </a:p>
        </p:txBody>
      </p:sp>
      <p:sp>
        <p:nvSpPr>
          <p:cNvPr id="15" name="TextBox 15"/>
          <p:cNvSpPr txBox="1"/>
          <p:nvPr/>
        </p:nvSpPr>
        <p:spPr>
          <a:xfrm>
            <a:off x="12115821" y="5465851"/>
            <a:ext cx="4770550" cy="2325637"/>
          </a:xfrm>
          <a:prstGeom prst="rect">
            <a:avLst/>
          </a:prstGeom>
        </p:spPr>
        <p:txBody>
          <a:bodyPr wrap="square" lIns="0" tIns="0" rIns="0" bIns="0" rtlCol="0" anchor="t">
            <a:spAutoFit/>
          </a:bodyPr>
          <a:lstStyle/>
          <a:p>
            <a:pPr>
              <a:lnSpc>
                <a:spcPts val="4536"/>
              </a:lnSpc>
            </a:pPr>
            <a:r>
              <a:rPr lang="en-US" sz="4200" spc="-163">
                <a:solidFill>
                  <a:srgbClr val="08294D"/>
                </a:solidFill>
                <a:latin typeface="Messina Sans 1"/>
              </a:rPr>
              <a:t>Time to reflect and discuss</a:t>
            </a:r>
          </a:p>
          <a:p>
            <a:pPr>
              <a:lnSpc>
                <a:spcPts val="4536"/>
              </a:lnSpc>
            </a:pPr>
            <a:r>
              <a:rPr lang="en-US" sz="4200" spc="-167">
                <a:solidFill>
                  <a:srgbClr val="0E6CDD"/>
                </a:solidFill>
                <a:latin typeface="Messina Sans 1"/>
              </a:rPr>
              <a:t>Amser </a:t>
            </a:r>
            <a:r>
              <a:rPr lang="en-US" sz="4200" spc="-167" err="1">
                <a:solidFill>
                  <a:srgbClr val="0E6CDD"/>
                </a:solidFill>
                <a:latin typeface="Messina Sans 1"/>
              </a:rPr>
              <a:t>i</a:t>
            </a:r>
            <a:r>
              <a:rPr lang="en-US" sz="4200" spc="-167">
                <a:solidFill>
                  <a:srgbClr val="0E6CDD"/>
                </a:solidFill>
                <a:latin typeface="Messina Sans 1"/>
              </a:rPr>
              <a:t> </a:t>
            </a:r>
            <a:r>
              <a:rPr lang="en-US" sz="4200" spc="-167" err="1">
                <a:solidFill>
                  <a:srgbClr val="0E6CDD"/>
                </a:solidFill>
                <a:latin typeface="Messina Sans 1"/>
              </a:rPr>
              <a:t>fyfyrio</a:t>
            </a:r>
            <a:r>
              <a:rPr lang="en-US" sz="4200" spc="-167">
                <a:solidFill>
                  <a:srgbClr val="0E6CDD"/>
                </a:solidFill>
                <a:latin typeface="Messina Sans 1"/>
              </a:rPr>
              <a:t> a </a:t>
            </a:r>
            <a:r>
              <a:rPr lang="en-US" sz="4200" spc="-167" err="1">
                <a:solidFill>
                  <a:srgbClr val="0E6CDD"/>
                </a:solidFill>
                <a:latin typeface="Messina Sans 1"/>
              </a:rPr>
              <a:t>thrafod</a:t>
            </a:r>
            <a:endParaRPr lang="en-US" sz="4200" spc="-167">
              <a:solidFill>
                <a:srgbClr val="0E6CDD"/>
              </a:solidFill>
              <a:latin typeface="Messina Sans 1"/>
            </a:endParaRPr>
          </a:p>
        </p:txBody>
      </p:sp>
      <p:sp>
        <p:nvSpPr>
          <p:cNvPr id="17" name="Freeform 7">
            <a:extLst>
              <a:ext uri="{FF2B5EF4-FFF2-40B4-BE49-F238E27FC236}">
                <a16:creationId xmlns:a16="http://schemas.microsoft.com/office/drawing/2014/main" id="{D4B03B4B-3441-DD52-9BE7-374DF1A69EB5}"/>
              </a:ext>
            </a:extLst>
          </p:cNvPr>
          <p:cNvSpPr/>
          <p:nvPr/>
        </p:nvSpPr>
        <p:spPr>
          <a:xfrm>
            <a:off x="9977101" y="2568376"/>
            <a:ext cx="1932756" cy="1932756"/>
          </a:xfrm>
          <a:custGeom>
            <a:avLst/>
            <a:gdLst/>
            <a:ahLst/>
            <a:cxnLst/>
            <a:rect l="l" t="t" r="r" b="b"/>
            <a:pathLst>
              <a:path w="1932756" h="1932756">
                <a:moveTo>
                  <a:pt x="0" y="0"/>
                </a:moveTo>
                <a:lnTo>
                  <a:pt x="1932756" y="0"/>
                </a:lnTo>
                <a:lnTo>
                  <a:pt x="1932756" y="1932756"/>
                </a:lnTo>
                <a:lnTo>
                  <a:pt x="0" y="1932756"/>
                </a:lnTo>
                <a:lnTo>
                  <a:pt x="0" y="0"/>
                </a:lnTo>
                <a:close/>
              </a:path>
            </a:pathLst>
          </a:cu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p>
      <p:pic>
        <p:nvPicPr>
          <p:cNvPr id="20" name="Picture 20" descr="A line art of two people talking&#10;&#10;Description automatically generated">
            <a:extLst>
              <a:ext uri="{FF2B5EF4-FFF2-40B4-BE49-F238E27FC236}">
                <a16:creationId xmlns:a16="http://schemas.microsoft.com/office/drawing/2014/main" id="{38CAF224-12B7-A8FC-5A47-AD7714815824}"/>
              </a:ext>
            </a:extLst>
          </p:cNvPr>
          <p:cNvPicPr>
            <a:picLocks noChangeAspect="1"/>
          </p:cNvPicPr>
          <p:nvPr/>
        </p:nvPicPr>
        <p:blipFill>
          <a:blip r:embed="rId10"/>
          <a:stretch>
            <a:fillRect/>
          </a:stretch>
        </p:blipFill>
        <p:spPr>
          <a:xfrm>
            <a:off x="9981054" y="5542517"/>
            <a:ext cx="2038494" cy="2072358"/>
          </a:xfrm>
          <a:prstGeom prst="rect">
            <a:avLst/>
          </a:prstGeom>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grpSp>
        <p:nvGrpSpPr>
          <p:cNvPr id="3" name="Group 3"/>
          <p:cNvGrpSpPr/>
          <p:nvPr/>
        </p:nvGrpSpPr>
        <p:grpSpPr>
          <a:xfrm>
            <a:off x="207" y="0"/>
            <a:ext cx="18288000" cy="366674"/>
            <a:chOff x="0" y="0"/>
            <a:chExt cx="24384000" cy="488898"/>
          </a:xfrm>
        </p:grpSpPr>
        <p:sp>
          <p:nvSpPr>
            <p:cNvPr id="4" name="Freeform 4"/>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5" name="Freeform 5"/>
          <p:cNvSpPr/>
          <p:nvPr/>
        </p:nvSpPr>
        <p:spPr>
          <a:xfrm>
            <a:off x="876505" y="87840"/>
            <a:ext cx="4248150" cy="733346"/>
          </a:xfrm>
          <a:custGeom>
            <a:avLst/>
            <a:gdLst/>
            <a:ahLst/>
            <a:cxnLst/>
            <a:rect l="l" t="t" r="r" b="b"/>
            <a:pathLst>
              <a:path w="4248150" h="733346">
                <a:moveTo>
                  <a:pt x="0" y="0"/>
                </a:moveTo>
                <a:lnTo>
                  <a:pt x="4248151" y="0"/>
                </a:lnTo>
                <a:lnTo>
                  <a:pt x="4248151" y="733346"/>
                </a:lnTo>
                <a:lnTo>
                  <a:pt x="0" y="733346"/>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0" name="TextBox 10"/>
          <p:cNvSpPr txBox="1"/>
          <p:nvPr/>
        </p:nvSpPr>
        <p:spPr>
          <a:xfrm>
            <a:off x="3852140" y="9256711"/>
            <a:ext cx="10187464" cy="464016"/>
          </a:xfrm>
          <a:prstGeom prst="rect">
            <a:avLst/>
          </a:prstGeom>
        </p:spPr>
        <p:txBody>
          <a:bodyPr lIns="0" tIns="0" rIns="0" bIns="0" rtlCol="0" anchor="t">
            <a:spAutoFit/>
          </a:bodyPr>
          <a:lstStyle/>
          <a:p>
            <a:pPr algn="ctr">
              <a:lnSpc>
                <a:spcPts val="2879"/>
              </a:lnSpc>
            </a:pPr>
            <a:r>
              <a:rPr lang="en-US" sz="2400">
                <a:solidFill>
                  <a:srgbClr val="808080"/>
                </a:solidFill>
                <a:latin typeface="Arial"/>
              </a:rPr>
              <a:t>cenedlaethaurdyfodol.cymru | futuregenerations.wales | @futuregencymru</a:t>
            </a:r>
          </a:p>
        </p:txBody>
      </p:sp>
      <p:sp>
        <p:nvSpPr>
          <p:cNvPr id="11" name="TextBox 11"/>
          <p:cNvSpPr txBox="1"/>
          <p:nvPr/>
        </p:nvSpPr>
        <p:spPr>
          <a:xfrm>
            <a:off x="1348740" y="1123340"/>
            <a:ext cx="15590520" cy="810768"/>
          </a:xfrm>
          <a:prstGeom prst="rect">
            <a:avLst/>
          </a:prstGeom>
        </p:spPr>
        <p:txBody>
          <a:bodyPr lIns="0" tIns="0" rIns="0" bIns="0" rtlCol="0" anchor="t">
            <a:spAutoFit/>
          </a:bodyPr>
          <a:lstStyle/>
          <a:p>
            <a:pPr>
              <a:lnSpc>
                <a:spcPts val="6156"/>
              </a:lnSpc>
            </a:pPr>
            <a:r>
              <a:rPr lang="en-US" sz="5700" spc="-227">
                <a:solidFill>
                  <a:srgbClr val="0E6CDD"/>
                </a:solidFill>
                <a:latin typeface="Messina Sans 1"/>
              </a:rPr>
              <a:t>Y </a:t>
            </a:r>
            <a:r>
              <a:rPr lang="en-US" sz="5700" spc="-227" err="1">
                <a:solidFill>
                  <a:srgbClr val="0E6CDD"/>
                </a:solidFill>
                <a:latin typeface="Messina Sans 1"/>
              </a:rPr>
              <a:t>sesiwn</a:t>
            </a:r>
            <a:r>
              <a:rPr lang="en-US" sz="5700" spc="-227">
                <a:solidFill>
                  <a:srgbClr val="0E6CDD"/>
                </a:solidFill>
                <a:latin typeface="Messina Sans 1"/>
              </a:rPr>
              <a:t> </a:t>
            </a:r>
            <a:r>
              <a:rPr lang="en-US" sz="5700" spc="-227" err="1">
                <a:solidFill>
                  <a:srgbClr val="0E6CDD"/>
                </a:solidFill>
                <a:latin typeface="Messina Sans 1"/>
              </a:rPr>
              <a:t>yma</a:t>
            </a:r>
            <a:r>
              <a:rPr lang="en-US" sz="5700" spc="-227">
                <a:solidFill>
                  <a:srgbClr val="0E6CDD"/>
                </a:solidFill>
                <a:latin typeface="Messina Sans 1"/>
              </a:rPr>
              <a:t> / This session:</a:t>
            </a:r>
          </a:p>
        </p:txBody>
      </p:sp>
      <p:sp>
        <p:nvSpPr>
          <p:cNvPr id="7" name="TextBox 6">
            <a:extLst>
              <a:ext uri="{FF2B5EF4-FFF2-40B4-BE49-F238E27FC236}">
                <a16:creationId xmlns:a16="http://schemas.microsoft.com/office/drawing/2014/main" id="{36149E22-0AF9-72BE-C70F-682EFB979917}"/>
              </a:ext>
            </a:extLst>
          </p:cNvPr>
          <p:cNvSpPr txBox="1"/>
          <p:nvPr/>
        </p:nvSpPr>
        <p:spPr>
          <a:xfrm>
            <a:off x="9514055" y="2568924"/>
            <a:ext cx="7534637"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F7287"/>
                </a:solidFill>
                <a:latin typeface="Neue Plak"/>
              </a:rPr>
              <a:t>Through this session you will:</a:t>
            </a:r>
            <a:endParaRPr lang="en-US">
              <a:cs typeface="Calibri"/>
            </a:endParaRPr>
          </a:p>
          <a:p>
            <a:endParaRPr lang="en-US" sz="2000">
              <a:solidFill>
                <a:srgbClr val="6F7287"/>
              </a:solidFill>
              <a:latin typeface="Neue Plak"/>
            </a:endParaRPr>
          </a:p>
          <a:p>
            <a:pPr>
              <a:buChar char="•"/>
            </a:pPr>
            <a:r>
              <a:rPr lang="en-US" sz="2000">
                <a:solidFill>
                  <a:srgbClr val="6F7287"/>
                </a:solidFill>
                <a:latin typeface="Neue Plak"/>
              </a:rPr>
              <a:t>Increase your knowledge on the Well-being of Future Generations Act and what it means for public bodies.</a:t>
            </a:r>
            <a:endParaRPr lang="en-US"/>
          </a:p>
          <a:p>
            <a:pPr>
              <a:buChar char="•"/>
            </a:pPr>
            <a:r>
              <a:rPr lang="en-US" sz="2000">
                <a:solidFill>
                  <a:srgbClr val="6F7287"/>
                </a:solidFill>
                <a:latin typeface="Neue Plak"/>
              </a:rPr>
              <a:t>Deepen your understanding of how the sustainable development principle shapes and influences how public bodies work.</a:t>
            </a:r>
          </a:p>
          <a:p>
            <a:pPr>
              <a:buChar char="•"/>
            </a:pPr>
            <a:r>
              <a:rPr lang="en-US" sz="2000">
                <a:solidFill>
                  <a:srgbClr val="6F7287"/>
                </a:solidFill>
                <a:latin typeface="Neue Plak"/>
              </a:rPr>
              <a:t>Develop skills in acting in accordance with the sustainable development principle (</a:t>
            </a:r>
            <a:r>
              <a:rPr lang="en-US" sz="2000" err="1">
                <a:solidFill>
                  <a:srgbClr val="6F7287"/>
                </a:solidFill>
                <a:latin typeface="Neue Plak"/>
              </a:rPr>
              <a:t>centred</a:t>
            </a:r>
            <a:r>
              <a:rPr lang="en-US" sz="2000">
                <a:solidFill>
                  <a:srgbClr val="6F7287"/>
                </a:solidFill>
                <a:latin typeface="Neue Plak"/>
              </a:rPr>
              <a:t> around the five ways of working).</a:t>
            </a:r>
          </a:p>
          <a:p>
            <a:pPr>
              <a:buChar char="•"/>
            </a:pPr>
            <a:r>
              <a:rPr lang="en-US" sz="2000">
                <a:solidFill>
                  <a:srgbClr val="6F7287"/>
                </a:solidFill>
                <a:latin typeface="Neue Plak"/>
              </a:rPr>
              <a:t>Use resources and tools intended to help you take learning away and apply it to your own work.</a:t>
            </a:r>
          </a:p>
        </p:txBody>
      </p:sp>
      <p:sp>
        <p:nvSpPr>
          <p:cNvPr id="8" name="TextBox 7">
            <a:extLst>
              <a:ext uri="{FF2B5EF4-FFF2-40B4-BE49-F238E27FC236}">
                <a16:creationId xmlns:a16="http://schemas.microsoft.com/office/drawing/2014/main" id="{70FB4233-CF5A-B410-C6E2-D0A8A8B6840E}"/>
              </a:ext>
            </a:extLst>
          </p:cNvPr>
          <p:cNvSpPr txBox="1"/>
          <p:nvPr/>
        </p:nvSpPr>
        <p:spPr>
          <a:xfrm>
            <a:off x="9399456" y="6566040"/>
            <a:ext cx="776021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F7287"/>
                </a:solidFill>
                <a:latin typeface="Neue Plak"/>
              </a:rPr>
              <a:t>At the end of the session you’ll be able to:</a:t>
            </a:r>
          </a:p>
          <a:p>
            <a:endParaRPr lang="en-US" sz="2000">
              <a:solidFill>
                <a:srgbClr val="6F7287"/>
              </a:solidFill>
              <a:latin typeface="Neue Plak"/>
            </a:endParaRPr>
          </a:p>
          <a:p>
            <a:pPr>
              <a:buChar char="•"/>
            </a:pPr>
            <a:r>
              <a:rPr lang="en-US" sz="2000">
                <a:solidFill>
                  <a:srgbClr val="6F7287"/>
                </a:solidFill>
                <a:latin typeface="Neue Plak"/>
              </a:rPr>
              <a:t>Talk about the Well-being of Future Generations Act and why it is such an important piece of legislation.</a:t>
            </a:r>
          </a:p>
          <a:p>
            <a:pPr>
              <a:buChar char="•"/>
            </a:pPr>
            <a:r>
              <a:rPr lang="en-US" sz="2000">
                <a:solidFill>
                  <a:srgbClr val="6F7287"/>
                </a:solidFill>
                <a:latin typeface="Neue Plak"/>
              </a:rPr>
              <a:t>Explain your organisations’ role under the legislation.</a:t>
            </a:r>
          </a:p>
          <a:p>
            <a:pPr>
              <a:buChar char="•"/>
            </a:pPr>
            <a:r>
              <a:rPr lang="en-US" sz="2000">
                <a:solidFill>
                  <a:srgbClr val="6F7287"/>
                </a:solidFill>
                <a:latin typeface="Neue Plak"/>
              </a:rPr>
              <a:t>Give an example of when and how to use the ways of working.</a:t>
            </a:r>
          </a:p>
        </p:txBody>
      </p:sp>
      <p:sp>
        <p:nvSpPr>
          <p:cNvPr id="16" name="TextBox 15">
            <a:extLst>
              <a:ext uri="{FF2B5EF4-FFF2-40B4-BE49-F238E27FC236}">
                <a16:creationId xmlns:a16="http://schemas.microsoft.com/office/drawing/2014/main" id="{FC6FC6F6-877D-A742-E62A-9D2E1ACB0681}"/>
              </a:ext>
            </a:extLst>
          </p:cNvPr>
          <p:cNvSpPr txBox="1"/>
          <p:nvPr/>
        </p:nvSpPr>
        <p:spPr>
          <a:xfrm>
            <a:off x="486228" y="2568137"/>
            <a:ext cx="7611457"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err="1">
                <a:solidFill>
                  <a:srgbClr val="6F7287"/>
                </a:solidFill>
                <a:latin typeface="Neue Plak"/>
              </a:rPr>
              <a:t>Trwy'r</a:t>
            </a:r>
            <a:r>
              <a:rPr lang="en-US" sz="2000">
                <a:solidFill>
                  <a:srgbClr val="6F7287"/>
                </a:solidFill>
                <a:latin typeface="Neue Plak"/>
              </a:rPr>
              <a:t> </a:t>
            </a:r>
            <a:r>
              <a:rPr lang="en-US" sz="2000" err="1">
                <a:solidFill>
                  <a:srgbClr val="6F7287"/>
                </a:solidFill>
                <a:latin typeface="Neue Plak"/>
              </a:rPr>
              <a:t>sesiwn</a:t>
            </a:r>
            <a:r>
              <a:rPr lang="en-US" sz="2000">
                <a:solidFill>
                  <a:srgbClr val="6F7287"/>
                </a:solidFill>
                <a:latin typeface="Neue Plak"/>
              </a:rPr>
              <a:t> hon </a:t>
            </a:r>
            <a:r>
              <a:rPr lang="en-US" sz="2000" err="1">
                <a:solidFill>
                  <a:srgbClr val="6F7287"/>
                </a:solidFill>
                <a:latin typeface="Neue Plak"/>
              </a:rPr>
              <a:t>byddwch</a:t>
            </a:r>
            <a:r>
              <a:rPr lang="en-US" sz="2000">
                <a:solidFill>
                  <a:srgbClr val="6F7287"/>
                </a:solidFill>
                <a:latin typeface="Neue Plak"/>
              </a:rPr>
              <a:t> </a:t>
            </a:r>
            <a:r>
              <a:rPr lang="en-US" sz="2000" err="1">
                <a:solidFill>
                  <a:srgbClr val="6F7287"/>
                </a:solidFill>
                <a:latin typeface="Neue Plak"/>
              </a:rPr>
              <a:t>yn</a:t>
            </a:r>
            <a:r>
              <a:rPr lang="en-US" sz="2000">
                <a:solidFill>
                  <a:srgbClr val="6F7287"/>
                </a:solidFill>
                <a:latin typeface="Neue Plak"/>
              </a:rPr>
              <a:t>:</a:t>
            </a:r>
          </a:p>
          <a:p>
            <a:endParaRPr lang="en-US" sz="2000">
              <a:solidFill>
                <a:srgbClr val="6F7287"/>
              </a:solidFill>
              <a:latin typeface="Neue Plak"/>
            </a:endParaRPr>
          </a:p>
          <a:p>
            <a:pPr>
              <a:buChar char="•"/>
            </a:pPr>
            <a:r>
              <a:rPr lang="en-US" sz="2000" err="1">
                <a:solidFill>
                  <a:srgbClr val="6F7287"/>
                </a:solidFill>
                <a:latin typeface="Neue Plak"/>
              </a:rPr>
              <a:t>Cynyddu</a:t>
            </a:r>
            <a:r>
              <a:rPr lang="en-US" sz="2000">
                <a:solidFill>
                  <a:srgbClr val="6F7287"/>
                </a:solidFill>
                <a:latin typeface="Neue Plak"/>
              </a:rPr>
              <a:t> </a:t>
            </a:r>
            <a:r>
              <a:rPr lang="en-US" sz="2000" err="1">
                <a:solidFill>
                  <a:srgbClr val="6F7287"/>
                </a:solidFill>
                <a:latin typeface="Neue Plak"/>
              </a:rPr>
              <a:t>eich</a:t>
            </a:r>
            <a:r>
              <a:rPr lang="en-US" sz="2000">
                <a:solidFill>
                  <a:srgbClr val="6F7287"/>
                </a:solidFill>
                <a:latin typeface="Neue Plak"/>
              </a:rPr>
              <a:t> </a:t>
            </a:r>
            <a:r>
              <a:rPr lang="en-US" sz="2000" err="1">
                <a:solidFill>
                  <a:srgbClr val="6F7287"/>
                </a:solidFill>
                <a:latin typeface="Neue Plak"/>
              </a:rPr>
              <a:t>gwybodaeth</a:t>
            </a:r>
            <a:r>
              <a:rPr lang="en-US" sz="2000">
                <a:solidFill>
                  <a:srgbClr val="6F7287"/>
                </a:solidFill>
                <a:latin typeface="Neue Plak"/>
              </a:rPr>
              <a:t> am </a:t>
            </a:r>
            <a:r>
              <a:rPr lang="en-US" sz="2000" err="1">
                <a:solidFill>
                  <a:srgbClr val="6F7287"/>
                </a:solidFill>
                <a:latin typeface="Neue Plak"/>
              </a:rPr>
              <a:t>Ddeddf</a:t>
            </a:r>
            <a:r>
              <a:rPr lang="en-US" sz="2000">
                <a:solidFill>
                  <a:srgbClr val="6F7287"/>
                </a:solidFill>
                <a:latin typeface="Neue Plak"/>
              </a:rPr>
              <a:t> </a:t>
            </a:r>
            <a:r>
              <a:rPr lang="en-US" sz="2000" err="1">
                <a:solidFill>
                  <a:srgbClr val="6F7287"/>
                </a:solidFill>
                <a:latin typeface="Neue Plak"/>
              </a:rPr>
              <a:t>Llesiant</a:t>
            </a:r>
            <a:r>
              <a:rPr lang="en-US" sz="2000">
                <a:solidFill>
                  <a:srgbClr val="6F7287"/>
                </a:solidFill>
                <a:latin typeface="Neue Plak"/>
              </a:rPr>
              <a:t> </a:t>
            </a:r>
            <a:r>
              <a:rPr lang="en-US" sz="2000" err="1">
                <a:solidFill>
                  <a:srgbClr val="6F7287"/>
                </a:solidFill>
                <a:latin typeface="Neue Plak"/>
              </a:rPr>
              <a:t>Cenedlaethau’r</a:t>
            </a:r>
            <a:r>
              <a:rPr lang="en-US" sz="2000">
                <a:solidFill>
                  <a:srgbClr val="6F7287"/>
                </a:solidFill>
                <a:latin typeface="Neue Plak"/>
              </a:rPr>
              <a:t> </a:t>
            </a:r>
            <a:r>
              <a:rPr lang="en-US" sz="2000" err="1">
                <a:solidFill>
                  <a:srgbClr val="6F7287"/>
                </a:solidFill>
                <a:latin typeface="Neue Plak"/>
              </a:rPr>
              <a:t>Dyfodol</a:t>
            </a:r>
            <a:r>
              <a:rPr lang="en-US" sz="2000">
                <a:solidFill>
                  <a:srgbClr val="6F7287"/>
                </a:solidFill>
                <a:latin typeface="Neue Plak"/>
              </a:rPr>
              <a:t> </a:t>
            </a:r>
            <a:r>
              <a:rPr lang="en-US" sz="2000" err="1">
                <a:solidFill>
                  <a:srgbClr val="6F7287"/>
                </a:solidFill>
                <a:latin typeface="Neue Plak"/>
              </a:rPr>
              <a:t>a’r</a:t>
            </a:r>
            <a:r>
              <a:rPr lang="en-US" sz="2000">
                <a:solidFill>
                  <a:srgbClr val="6F7287"/>
                </a:solidFill>
                <a:latin typeface="Neue Plak"/>
              </a:rPr>
              <a:t> </a:t>
            </a:r>
            <a:r>
              <a:rPr lang="en-US" sz="2000" err="1">
                <a:solidFill>
                  <a:srgbClr val="6F7287"/>
                </a:solidFill>
                <a:latin typeface="Neue Plak"/>
              </a:rPr>
              <a:t>hyn</a:t>
            </a:r>
            <a:r>
              <a:rPr lang="en-US" sz="2000">
                <a:solidFill>
                  <a:srgbClr val="6F7287"/>
                </a:solidFill>
                <a:latin typeface="Neue Plak"/>
              </a:rPr>
              <a:t> y </a:t>
            </a:r>
            <a:r>
              <a:rPr lang="en-US" sz="2000" err="1">
                <a:solidFill>
                  <a:srgbClr val="6F7287"/>
                </a:solidFill>
                <a:latin typeface="Neue Plak"/>
              </a:rPr>
              <a:t>mae’n</a:t>
            </a:r>
            <a:r>
              <a:rPr lang="en-US" sz="2000">
                <a:solidFill>
                  <a:srgbClr val="6F7287"/>
                </a:solidFill>
                <a:latin typeface="Neue Plak"/>
              </a:rPr>
              <a:t> </a:t>
            </a:r>
            <a:r>
              <a:rPr lang="en-US" sz="2000" err="1">
                <a:solidFill>
                  <a:srgbClr val="6F7287"/>
                </a:solidFill>
                <a:latin typeface="Neue Plak"/>
              </a:rPr>
              <a:t>ei</a:t>
            </a:r>
            <a:r>
              <a:rPr lang="en-US" sz="2000">
                <a:solidFill>
                  <a:srgbClr val="6F7287"/>
                </a:solidFill>
                <a:latin typeface="Neue Plak"/>
              </a:rPr>
              <a:t> </a:t>
            </a:r>
            <a:r>
              <a:rPr lang="en-US" sz="2000" err="1">
                <a:solidFill>
                  <a:srgbClr val="6F7287"/>
                </a:solidFill>
                <a:latin typeface="Neue Plak"/>
              </a:rPr>
              <a:t>olygu</a:t>
            </a:r>
            <a:r>
              <a:rPr lang="en-US" sz="2000">
                <a:solidFill>
                  <a:srgbClr val="6F7287"/>
                </a:solidFill>
                <a:latin typeface="Neue Plak"/>
              </a:rPr>
              <a:t> </a:t>
            </a:r>
            <a:r>
              <a:rPr lang="en-US" sz="2000" err="1">
                <a:solidFill>
                  <a:srgbClr val="6F7287"/>
                </a:solidFill>
                <a:latin typeface="Neue Plak"/>
              </a:rPr>
              <a:t>i</a:t>
            </a:r>
            <a:r>
              <a:rPr lang="en-US" sz="2000">
                <a:solidFill>
                  <a:srgbClr val="6F7287"/>
                </a:solidFill>
                <a:latin typeface="Neue Plak"/>
              </a:rPr>
              <a:t> </a:t>
            </a:r>
            <a:r>
              <a:rPr lang="en-US" sz="2000" err="1">
                <a:solidFill>
                  <a:srgbClr val="6F7287"/>
                </a:solidFill>
                <a:latin typeface="Neue Plak"/>
              </a:rPr>
              <a:t>gyrff</a:t>
            </a:r>
            <a:r>
              <a:rPr lang="en-US" sz="2000">
                <a:solidFill>
                  <a:srgbClr val="6F7287"/>
                </a:solidFill>
                <a:latin typeface="Neue Plak"/>
              </a:rPr>
              <a:t> </a:t>
            </a:r>
            <a:r>
              <a:rPr lang="en-US" sz="2000" err="1">
                <a:solidFill>
                  <a:srgbClr val="6F7287"/>
                </a:solidFill>
                <a:latin typeface="Neue Plak"/>
              </a:rPr>
              <a:t>cyhoeddus</a:t>
            </a:r>
            <a:r>
              <a:rPr lang="en-US" sz="2000">
                <a:solidFill>
                  <a:srgbClr val="6F7287"/>
                </a:solidFill>
                <a:latin typeface="Neue Plak"/>
              </a:rPr>
              <a:t>.</a:t>
            </a:r>
          </a:p>
          <a:p>
            <a:pPr>
              <a:buChar char="•"/>
            </a:pPr>
            <a:r>
              <a:rPr lang="en-US" sz="2000" err="1">
                <a:solidFill>
                  <a:srgbClr val="6F7287"/>
                </a:solidFill>
                <a:latin typeface="Neue Plak"/>
              </a:rPr>
              <a:t>Dyfnhau</a:t>
            </a:r>
            <a:r>
              <a:rPr lang="en-US" sz="2000">
                <a:solidFill>
                  <a:srgbClr val="6F7287"/>
                </a:solidFill>
                <a:latin typeface="Neue Plak"/>
              </a:rPr>
              <a:t> </a:t>
            </a:r>
            <a:r>
              <a:rPr lang="en-US" sz="2000" err="1">
                <a:solidFill>
                  <a:srgbClr val="6F7287"/>
                </a:solidFill>
                <a:latin typeface="Neue Plak"/>
              </a:rPr>
              <a:t>eich</a:t>
            </a:r>
            <a:r>
              <a:rPr lang="en-US" sz="2000">
                <a:solidFill>
                  <a:srgbClr val="6F7287"/>
                </a:solidFill>
                <a:latin typeface="Neue Plak"/>
              </a:rPr>
              <a:t> </a:t>
            </a:r>
            <a:r>
              <a:rPr lang="en-US" sz="2000" err="1">
                <a:solidFill>
                  <a:srgbClr val="6F7287"/>
                </a:solidFill>
                <a:latin typeface="Neue Plak"/>
              </a:rPr>
              <a:t>dealltwriaeth</a:t>
            </a:r>
            <a:r>
              <a:rPr lang="en-US" sz="2000">
                <a:solidFill>
                  <a:srgbClr val="6F7287"/>
                </a:solidFill>
                <a:latin typeface="Neue Plak"/>
              </a:rPr>
              <a:t> o </a:t>
            </a:r>
            <a:r>
              <a:rPr lang="en-US" sz="2000" err="1">
                <a:solidFill>
                  <a:srgbClr val="6F7287"/>
                </a:solidFill>
                <a:latin typeface="Neue Plak"/>
              </a:rPr>
              <a:t>sut</a:t>
            </a:r>
            <a:r>
              <a:rPr lang="en-US" sz="2000">
                <a:solidFill>
                  <a:srgbClr val="6F7287"/>
                </a:solidFill>
                <a:latin typeface="Neue Plak"/>
              </a:rPr>
              <a:t> </a:t>
            </a:r>
            <a:r>
              <a:rPr lang="en-US" sz="2000" err="1">
                <a:solidFill>
                  <a:srgbClr val="6F7287"/>
                </a:solidFill>
                <a:latin typeface="Neue Plak"/>
              </a:rPr>
              <a:t>mae</a:t>
            </a:r>
            <a:r>
              <a:rPr lang="en-US" sz="2000">
                <a:solidFill>
                  <a:srgbClr val="6F7287"/>
                </a:solidFill>
                <a:latin typeface="Neue Plak"/>
              </a:rPr>
              <a:t> </a:t>
            </a:r>
            <a:r>
              <a:rPr lang="en-US" sz="2000" err="1">
                <a:solidFill>
                  <a:srgbClr val="6F7287"/>
                </a:solidFill>
                <a:latin typeface="Neue Plak"/>
              </a:rPr>
              <a:t>egwyddor</a:t>
            </a:r>
            <a:r>
              <a:rPr lang="en-US" sz="2000">
                <a:solidFill>
                  <a:srgbClr val="6F7287"/>
                </a:solidFill>
                <a:latin typeface="Neue Plak"/>
              </a:rPr>
              <a:t> </a:t>
            </a:r>
            <a:r>
              <a:rPr lang="en-US" sz="2000" err="1">
                <a:solidFill>
                  <a:srgbClr val="6F7287"/>
                </a:solidFill>
                <a:latin typeface="Neue Plak"/>
              </a:rPr>
              <a:t>datblygu</a:t>
            </a:r>
            <a:r>
              <a:rPr lang="en-US" sz="2000">
                <a:solidFill>
                  <a:srgbClr val="6F7287"/>
                </a:solidFill>
                <a:latin typeface="Neue Plak"/>
              </a:rPr>
              <a:t> </a:t>
            </a:r>
            <a:r>
              <a:rPr lang="en-US" sz="2000" err="1">
                <a:solidFill>
                  <a:srgbClr val="6F7287"/>
                </a:solidFill>
                <a:latin typeface="Neue Plak"/>
              </a:rPr>
              <a:t>cynaliadwy</a:t>
            </a:r>
            <a:r>
              <a:rPr lang="en-US" sz="2000">
                <a:solidFill>
                  <a:srgbClr val="6F7287"/>
                </a:solidFill>
                <a:latin typeface="Neue Plak"/>
              </a:rPr>
              <a:t> </a:t>
            </a:r>
            <a:r>
              <a:rPr lang="en-US" sz="2000" err="1">
                <a:solidFill>
                  <a:srgbClr val="6F7287"/>
                </a:solidFill>
                <a:latin typeface="Neue Plak"/>
              </a:rPr>
              <a:t>yn</a:t>
            </a:r>
            <a:r>
              <a:rPr lang="en-US" sz="2000">
                <a:solidFill>
                  <a:srgbClr val="6F7287"/>
                </a:solidFill>
                <a:latin typeface="Neue Plak"/>
              </a:rPr>
              <a:t> </a:t>
            </a:r>
            <a:r>
              <a:rPr lang="en-US" sz="2000" err="1">
                <a:solidFill>
                  <a:srgbClr val="6F7287"/>
                </a:solidFill>
                <a:latin typeface="Neue Plak"/>
              </a:rPr>
              <a:t>siapio</a:t>
            </a:r>
            <a:r>
              <a:rPr lang="en-US" sz="2000">
                <a:solidFill>
                  <a:srgbClr val="6F7287"/>
                </a:solidFill>
                <a:latin typeface="Neue Plak"/>
              </a:rPr>
              <a:t> ac </a:t>
            </a:r>
            <a:r>
              <a:rPr lang="en-US" sz="2000" err="1">
                <a:solidFill>
                  <a:srgbClr val="6F7287"/>
                </a:solidFill>
                <a:latin typeface="Neue Plak"/>
              </a:rPr>
              <a:t>yn</a:t>
            </a:r>
            <a:r>
              <a:rPr lang="en-US" sz="2000">
                <a:solidFill>
                  <a:srgbClr val="6F7287"/>
                </a:solidFill>
                <a:latin typeface="Neue Plak"/>
              </a:rPr>
              <a:t> </a:t>
            </a:r>
            <a:r>
              <a:rPr lang="en-US" sz="2000" err="1">
                <a:solidFill>
                  <a:srgbClr val="6F7287"/>
                </a:solidFill>
                <a:latin typeface="Neue Plak"/>
              </a:rPr>
              <a:t>dylanwadu</a:t>
            </a:r>
            <a:r>
              <a:rPr lang="en-US" sz="2000">
                <a:solidFill>
                  <a:srgbClr val="6F7287"/>
                </a:solidFill>
                <a:latin typeface="Neue Plak"/>
              </a:rPr>
              <a:t> </a:t>
            </a:r>
            <a:r>
              <a:rPr lang="en-US" sz="2000" err="1">
                <a:solidFill>
                  <a:srgbClr val="6F7287"/>
                </a:solidFill>
                <a:latin typeface="Neue Plak"/>
              </a:rPr>
              <a:t>ar</a:t>
            </a:r>
            <a:r>
              <a:rPr lang="en-US" sz="2000">
                <a:solidFill>
                  <a:srgbClr val="6F7287"/>
                </a:solidFill>
                <a:latin typeface="Neue Plak"/>
              </a:rPr>
              <a:t> </a:t>
            </a:r>
            <a:r>
              <a:rPr lang="en-US" sz="2000" err="1">
                <a:solidFill>
                  <a:srgbClr val="6F7287"/>
                </a:solidFill>
                <a:latin typeface="Neue Plak"/>
              </a:rPr>
              <a:t>sut</a:t>
            </a:r>
            <a:r>
              <a:rPr lang="en-US" sz="2000">
                <a:solidFill>
                  <a:srgbClr val="6F7287"/>
                </a:solidFill>
                <a:latin typeface="Neue Plak"/>
              </a:rPr>
              <a:t> </a:t>
            </a:r>
            <a:r>
              <a:rPr lang="en-US" sz="2000" err="1">
                <a:solidFill>
                  <a:srgbClr val="6F7287"/>
                </a:solidFill>
                <a:latin typeface="Neue Plak"/>
              </a:rPr>
              <a:t>mae</a:t>
            </a:r>
            <a:r>
              <a:rPr lang="en-US" sz="2000">
                <a:solidFill>
                  <a:srgbClr val="6F7287"/>
                </a:solidFill>
                <a:latin typeface="Neue Plak"/>
              </a:rPr>
              <a:t> </a:t>
            </a:r>
            <a:r>
              <a:rPr lang="en-US" sz="2000" err="1">
                <a:solidFill>
                  <a:srgbClr val="6F7287"/>
                </a:solidFill>
                <a:latin typeface="Neue Plak"/>
              </a:rPr>
              <a:t>cyrff</a:t>
            </a:r>
            <a:r>
              <a:rPr lang="en-US" sz="2000">
                <a:solidFill>
                  <a:srgbClr val="6F7287"/>
                </a:solidFill>
                <a:latin typeface="Neue Plak"/>
              </a:rPr>
              <a:t> </a:t>
            </a:r>
            <a:r>
              <a:rPr lang="en-US" sz="2000" err="1">
                <a:solidFill>
                  <a:srgbClr val="6F7287"/>
                </a:solidFill>
                <a:latin typeface="Neue Plak"/>
              </a:rPr>
              <a:t>cyhoeddus</a:t>
            </a:r>
            <a:r>
              <a:rPr lang="en-US" sz="2000">
                <a:solidFill>
                  <a:srgbClr val="6F7287"/>
                </a:solidFill>
                <a:latin typeface="Neue Plak"/>
              </a:rPr>
              <a:t> </a:t>
            </a:r>
            <a:r>
              <a:rPr lang="en-US" sz="2000" err="1">
                <a:solidFill>
                  <a:srgbClr val="6F7287"/>
                </a:solidFill>
                <a:latin typeface="Neue Plak"/>
              </a:rPr>
              <a:t>yn</a:t>
            </a:r>
            <a:r>
              <a:rPr lang="en-US" sz="2000">
                <a:solidFill>
                  <a:srgbClr val="6F7287"/>
                </a:solidFill>
                <a:latin typeface="Neue Plak"/>
              </a:rPr>
              <a:t> </a:t>
            </a:r>
            <a:r>
              <a:rPr lang="en-US" sz="2000" err="1">
                <a:solidFill>
                  <a:srgbClr val="6F7287"/>
                </a:solidFill>
                <a:latin typeface="Neue Plak"/>
              </a:rPr>
              <a:t>gweithio</a:t>
            </a:r>
            <a:r>
              <a:rPr lang="en-US" sz="2000">
                <a:solidFill>
                  <a:srgbClr val="6F7287"/>
                </a:solidFill>
                <a:latin typeface="Neue Plak"/>
              </a:rPr>
              <a:t>.</a:t>
            </a:r>
          </a:p>
          <a:p>
            <a:pPr>
              <a:buChar char="•"/>
            </a:pPr>
            <a:r>
              <a:rPr lang="en-US" sz="2000" err="1">
                <a:solidFill>
                  <a:srgbClr val="6F7287"/>
                </a:solidFill>
                <a:latin typeface="Neue Plak"/>
              </a:rPr>
              <a:t>Datblygu</a:t>
            </a:r>
            <a:r>
              <a:rPr lang="en-US" sz="2000">
                <a:solidFill>
                  <a:srgbClr val="6F7287"/>
                </a:solidFill>
                <a:latin typeface="Neue Plak"/>
              </a:rPr>
              <a:t> </a:t>
            </a:r>
            <a:r>
              <a:rPr lang="en-US" sz="2000" err="1">
                <a:solidFill>
                  <a:srgbClr val="6F7287"/>
                </a:solidFill>
                <a:latin typeface="Neue Plak"/>
              </a:rPr>
              <a:t>sgiliau</a:t>
            </a:r>
            <a:r>
              <a:rPr lang="en-US" sz="2000">
                <a:solidFill>
                  <a:srgbClr val="6F7287"/>
                </a:solidFill>
                <a:latin typeface="Neue Plak"/>
              </a:rPr>
              <a:t> </a:t>
            </a:r>
            <a:r>
              <a:rPr lang="en-US" sz="2000" err="1">
                <a:solidFill>
                  <a:srgbClr val="6F7287"/>
                </a:solidFill>
                <a:latin typeface="Neue Plak"/>
              </a:rPr>
              <a:t>gweithredu</a:t>
            </a:r>
            <a:r>
              <a:rPr lang="en-US" sz="2000">
                <a:solidFill>
                  <a:srgbClr val="6F7287"/>
                </a:solidFill>
                <a:latin typeface="Neue Plak"/>
              </a:rPr>
              <a:t> </a:t>
            </a:r>
            <a:r>
              <a:rPr lang="en-US" sz="2000" err="1">
                <a:solidFill>
                  <a:srgbClr val="6F7287"/>
                </a:solidFill>
                <a:latin typeface="Neue Plak"/>
              </a:rPr>
              <a:t>yn</a:t>
            </a:r>
            <a:r>
              <a:rPr lang="en-US" sz="2000">
                <a:solidFill>
                  <a:srgbClr val="6F7287"/>
                </a:solidFill>
                <a:latin typeface="Neue Plak"/>
              </a:rPr>
              <a:t> </a:t>
            </a:r>
            <a:r>
              <a:rPr lang="en-US" sz="2000" err="1">
                <a:solidFill>
                  <a:srgbClr val="6F7287"/>
                </a:solidFill>
                <a:latin typeface="Neue Plak"/>
              </a:rPr>
              <a:t>unol</a:t>
            </a:r>
            <a:r>
              <a:rPr lang="en-US" sz="2000">
                <a:solidFill>
                  <a:srgbClr val="6F7287"/>
                </a:solidFill>
                <a:latin typeface="Neue Plak"/>
              </a:rPr>
              <a:t> </a:t>
            </a:r>
            <a:r>
              <a:rPr lang="en-US" sz="2000" err="1">
                <a:solidFill>
                  <a:srgbClr val="6F7287"/>
                </a:solidFill>
                <a:latin typeface="Neue Plak"/>
              </a:rPr>
              <a:t>â'r</a:t>
            </a:r>
            <a:r>
              <a:rPr lang="en-US" sz="2000">
                <a:solidFill>
                  <a:srgbClr val="6F7287"/>
                </a:solidFill>
                <a:latin typeface="Neue Plak"/>
              </a:rPr>
              <a:t> </a:t>
            </a:r>
            <a:r>
              <a:rPr lang="en-US" sz="2000" err="1">
                <a:solidFill>
                  <a:srgbClr val="6F7287"/>
                </a:solidFill>
                <a:latin typeface="Neue Plak"/>
              </a:rPr>
              <a:t>egwyddor</a:t>
            </a:r>
            <a:r>
              <a:rPr lang="en-US" sz="2000">
                <a:solidFill>
                  <a:srgbClr val="6F7287"/>
                </a:solidFill>
                <a:latin typeface="Neue Plak"/>
              </a:rPr>
              <a:t> </a:t>
            </a:r>
            <a:r>
              <a:rPr lang="en-US" sz="2000" err="1">
                <a:solidFill>
                  <a:srgbClr val="6F7287"/>
                </a:solidFill>
                <a:latin typeface="Neue Plak"/>
              </a:rPr>
              <a:t>datblygu</a:t>
            </a:r>
            <a:r>
              <a:rPr lang="en-US" sz="2000">
                <a:solidFill>
                  <a:srgbClr val="6F7287"/>
                </a:solidFill>
                <a:latin typeface="Neue Plak"/>
              </a:rPr>
              <a:t> </a:t>
            </a:r>
            <a:r>
              <a:rPr lang="en-US" sz="2000" err="1">
                <a:solidFill>
                  <a:srgbClr val="6F7287"/>
                </a:solidFill>
                <a:latin typeface="Neue Plak"/>
              </a:rPr>
              <a:t>cynaliadwy</a:t>
            </a:r>
            <a:r>
              <a:rPr lang="en-US" sz="2000">
                <a:solidFill>
                  <a:srgbClr val="6F7287"/>
                </a:solidFill>
                <a:latin typeface="Neue Plak"/>
              </a:rPr>
              <a:t> (</a:t>
            </a:r>
            <a:r>
              <a:rPr lang="en-US" sz="2000" err="1">
                <a:solidFill>
                  <a:srgbClr val="6F7287"/>
                </a:solidFill>
                <a:latin typeface="Neue Plak"/>
              </a:rPr>
              <a:t>yn</a:t>
            </a:r>
            <a:r>
              <a:rPr lang="en-US" sz="2000">
                <a:solidFill>
                  <a:srgbClr val="6F7287"/>
                </a:solidFill>
                <a:latin typeface="Neue Plak"/>
              </a:rPr>
              <a:t> </a:t>
            </a:r>
            <a:r>
              <a:rPr lang="en-US" sz="2000" err="1">
                <a:solidFill>
                  <a:srgbClr val="6F7287"/>
                </a:solidFill>
                <a:latin typeface="Neue Plak"/>
              </a:rPr>
              <a:t>seiliedig</a:t>
            </a:r>
            <a:r>
              <a:rPr lang="en-US" sz="2000">
                <a:solidFill>
                  <a:srgbClr val="6F7287"/>
                </a:solidFill>
                <a:latin typeface="Neue Plak"/>
              </a:rPr>
              <a:t> </a:t>
            </a:r>
            <a:r>
              <a:rPr lang="en-US" sz="2000" err="1">
                <a:solidFill>
                  <a:srgbClr val="6F7287"/>
                </a:solidFill>
                <a:latin typeface="Neue Plak"/>
              </a:rPr>
              <a:t>ar</a:t>
            </a:r>
            <a:r>
              <a:rPr lang="en-US" sz="2000">
                <a:solidFill>
                  <a:srgbClr val="6F7287"/>
                </a:solidFill>
                <a:latin typeface="Neue Plak"/>
              </a:rPr>
              <a:t> y </a:t>
            </a:r>
            <a:r>
              <a:rPr lang="en-US" sz="2000" err="1">
                <a:solidFill>
                  <a:srgbClr val="6F7287"/>
                </a:solidFill>
                <a:latin typeface="Neue Plak"/>
              </a:rPr>
              <a:t>pum</a:t>
            </a:r>
            <a:r>
              <a:rPr lang="en-US" sz="2000">
                <a:solidFill>
                  <a:srgbClr val="6F7287"/>
                </a:solidFill>
                <a:latin typeface="Neue Plak"/>
              </a:rPr>
              <a:t> </a:t>
            </a:r>
            <a:r>
              <a:rPr lang="en-US" sz="2000" err="1">
                <a:solidFill>
                  <a:srgbClr val="6F7287"/>
                </a:solidFill>
                <a:latin typeface="Neue Plak"/>
              </a:rPr>
              <a:t>ffordd</a:t>
            </a:r>
            <a:r>
              <a:rPr lang="en-US" sz="2000">
                <a:solidFill>
                  <a:srgbClr val="6F7287"/>
                </a:solidFill>
                <a:latin typeface="Neue Plak"/>
              </a:rPr>
              <a:t> o </a:t>
            </a:r>
            <a:r>
              <a:rPr lang="en-US" sz="2000" err="1">
                <a:solidFill>
                  <a:srgbClr val="6F7287"/>
                </a:solidFill>
                <a:latin typeface="Neue Plak"/>
              </a:rPr>
              <a:t>weithio</a:t>
            </a:r>
            <a:r>
              <a:rPr lang="en-US" sz="2000">
                <a:solidFill>
                  <a:srgbClr val="6F7287"/>
                </a:solidFill>
                <a:latin typeface="Neue Plak"/>
              </a:rPr>
              <a:t>).</a:t>
            </a:r>
          </a:p>
          <a:p>
            <a:pPr>
              <a:buChar char="•"/>
            </a:pPr>
            <a:r>
              <a:rPr lang="en-US" sz="2000" err="1">
                <a:solidFill>
                  <a:srgbClr val="6F7287"/>
                </a:solidFill>
                <a:latin typeface="Neue Plak"/>
              </a:rPr>
              <a:t>Defnyddio’r</a:t>
            </a:r>
            <a:r>
              <a:rPr lang="en-US" sz="2000">
                <a:solidFill>
                  <a:srgbClr val="6F7287"/>
                </a:solidFill>
                <a:latin typeface="Neue Plak"/>
              </a:rPr>
              <a:t> </a:t>
            </a:r>
            <a:r>
              <a:rPr lang="en-US" sz="2000" err="1">
                <a:solidFill>
                  <a:srgbClr val="6F7287"/>
                </a:solidFill>
                <a:latin typeface="Neue Plak"/>
              </a:rPr>
              <a:t>adnoddau</a:t>
            </a:r>
            <a:r>
              <a:rPr lang="en-US" sz="2000">
                <a:solidFill>
                  <a:srgbClr val="6F7287"/>
                </a:solidFill>
                <a:latin typeface="Neue Plak"/>
              </a:rPr>
              <a:t> ac offer a </a:t>
            </a:r>
            <a:r>
              <a:rPr lang="en-US" sz="2000" err="1">
                <a:solidFill>
                  <a:srgbClr val="6F7287"/>
                </a:solidFill>
                <a:latin typeface="Neue Plak"/>
              </a:rPr>
              <a:t>fwriedir</a:t>
            </a:r>
            <a:r>
              <a:rPr lang="en-US" sz="2000">
                <a:solidFill>
                  <a:srgbClr val="6F7287"/>
                </a:solidFill>
                <a:latin typeface="Neue Plak"/>
              </a:rPr>
              <a:t> </a:t>
            </a:r>
            <a:r>
              <a:rPr lang="en-US" sz="2000" err="1">
                <a:solidFill>
                  <a:srgbClr val="6F7287"/>
                </a:solidFill>
                <a:latin typeface="Neue Plak"/>
              </a:rPr>
              <a:t>i'ch</a:t>
            </a:r>
            <a:r>
              <a:rPr lang="en-US" sz="2000">
                <a:solidFill>
                  <a:srgbClr val="6F7287"/>
                </a:solidFill>
                <a:latin typeface="Neue Plak"/>
              </a:rPr>
              <a:t> </a:t>
            </a:r>
            <a:r>
              <a:rPr lang="en-US" sz="2000" err="1">
                <a:solidFill>
                  <a:srgbClr val="6F7287"/>
                </a:solidFill>
                <a:latin typeface="Neue Plak"/>
              </a:rPr>
              <a:t>helpu</a:t>
            </a:r>
            <a:r>
              <a:rPr lang="en-US" sz="2000">
                <a:solidFill>
                  <a:srgbClr val="6F7287"/>
                </a:solidFill>
                <a:latin typeface="Neue Plak"/>
              </a:rPr>
              <a:t> </a:t>
            </a:r>
            <a:r>
              <a:rPr lang="en-US" sz="2000" err="1">
                <a:solidFill>
                  <a:srgbClr val="6F7287"/>
                </a:solidFill>
                <a:latin typeface="Neue Plak"/>
              </a:rPr>
              <a:t>i</a:t>
            </a:r>
            <a:r>
              <a:rPr lang="en-US" sz="2000">
                <a:solidFill>
                  <a:srgbClr val="6F7287"/>
                </a:solidFill>
                <a:latin typeface="Neue Plak"/>
              </a:rPr>
              <a:t> </a:t>
            </a:r>
            <a:r>
              <a:rPr lang="en-US" sz="2000" err="1">
                <a:solidFill>
                  <a:srgbClr val="6F7287"/>
                </a:solidFill>
                <a:latin typeface="Neue Plak"/>
              </a:rPr>
              <a:t>dynnu'r</a:t>
            </a:r>
            <a:r>
              <a:rPr lang="en-US" sz="2000">
                <a:solidFill>
                  <a:srgbClr val="6F7287"/>
                </a:solidFill>
                <a:latin typeface="Neue Plak"/>
              </a:rPr>
              <a:t> </a:t>
            </a:r>
            <a:r>
              <a:rPr lang="en-US" sz="2000" err="1">
                <a:solidFill>
                  <a:srgbClr val="6F7287"/>
                </a:solidFill>
                <a:latin typeface="Neue Plak"/>
              </a:rPr>
              <a:t>dysgu</a:t>
            </a:r>
            <a:r>
              <a:rPr lang="en-US" sz="2000">
                <a:solidFill>
                  <a:srgbClr val="6F7287"/>
                </a:solidFill>
                <a:latin typeface="Neue Plak"/>
              </a:rPr>
              <a:t> </a:t>
            </a:r>
            <a:r>
              <a:rPr lang="en-US" sz="2000" err="1">
                <a:solidFill>
                  <a:srgbClr val="6F7287"/>
                </a:solidFill>
                <a:latin typeface="Neue Plak"/>
              </a:rPr>
              <a:t>oddi</a:t>
            </a:r>
            <a:r>
              <a:rPr lang="en-US" sz="2000">
                <a:solidFill>
                  <a:srgbClr val="6F7287"/>
                </a:solidFill>
                <a:latin typeface="Neue Plak"/>
              </a:rPr>
              <a:t> </a:t>
            </a:r>
            <a:r>
              <a:rPr lang="en-US" sz="2000" err="1">
                <a:solidFill>
                  <a:srgbClr val="6F7287"/>
                </a:solidFill>
                <a:latin typeface="Neue Plak"/>
              </a:rPr>
              <a:t>arno</a:t>
            </a:r>
            <a:r>
              <a:rPr lang="en-US" sz="2000">
                <a:solidFill>
                  <a:srgbClr val="6F7287"/>
                </a:solidFill>
                <a:latin typeface="Neue Plak"/>
              </a:rPr>
              <a:t> </a:t>
            </a:r>
            <a:r>
              <a:rPr lang="en-US" sz="2000" err="1">
                <a:solidFill>
                  <a:srgbClr val="6F7287"/>
                </a:solidFill>
                <a:latin typeface="Neue Plak"/>
              </a:rPr>
              <a:t>a'i</a:t>
            </a:r>
            <a:r>
              <a:rPr lang="en-US" sz="2000">
                <a:solidFill>
                  <a:srgbClr val="6F7287"/>
                </a:solidFill>
                <a:latin typeface="Neue Plak"/>
              </a:rPr>
              <a:t> </a:t>
            </a:r>
            <a:r>
              <a:rPr lang="en-US" sz="2000" err="1">
                <a:solidFill>
                  <a:srgbClr val="6F7287"/>
                </a:solidFill>
                <a:latin typeface="Neue Plak"/>
              </a:rPr>
              <a:t>gymhwyso</a:t>
            </a:r>
            <a:r>
              <a:rPr lang="en-US" sz="2000">
                <a:solidFill>
                  <a:srgbClr val="6F7287"/>
                </a:solidFill>
                <a:latin typeface="Neue Plak"/>
              </a:rPr>
              <a:t> </a:t>
            </a:r>
            <a:r>
              <a:rPr lang="en-US" sz="2000" err="1">
                <a:solidFill>
                  <a:srgbClr val="6F7287"/>
                </a:solidFill>
                <a:latin typeface="Neue Plak"/>
              </a:rPr>
              <a:t>i'ch</a:t>
            </a:r>
            <a:r>
              <a:rPr lang="en-US" sz="2000">
                <a:solidFill>
                  <a:srgbClr val="6F7287"/>
                </a:solidFill>
                <a:latin typeface="Neue Plak"/>
              </a:rPr>
              <a:t> </a:t>
            </a:r>
            <a:r>
              <a:rPr lang="en-US" sz="2000" err="1">
                <a:solidFill>
                  <a:srgbClr val="6F7287"/>
                </a:solidFill>
                <a:latin typeface="Neue Plak"/>
              </a:rPr>
              <a:t>gwaith</a:t>
            </a:r>
            <a:r>
              <a:rPr lang="en-US" sz="2000">
                <a:solidFill>
                  <a:srgbClr val="6F7287"/>
                </a:solidFill>
                <a:latin typeface="Neue Plak"/>
              </a:rPr>
              <a:t> </a:t>
            </a:r>
            <a:r>
              <a:rPr lang="en-US" sz="2000" err="1">
                <a:solidFill>
                  <a:srgbClr val="6F7287"/>
                </a:solidFill>
                <a:latin typeface="Neue Plak"/>
              </a:rPr>
              <a:t>eich</a:t>
            </a:r>
            <a:r>
              <a:rPr lang="en-US" sz="2000">
                <a:solidFill>
                  <a:srgbClr val="6F7287"/>
                </a:solidFill>
                <a:latin typeface="Neue Plak"/>
              </a:rPr>
              <a:t> </a:t>
            </a:r>
            <a:r>
              <a:rPr lang="en-US" sz="2000" err="1">
                <a:solidFill>
                  <a:srgbClr val="6F7287"/>
                </a:solidFill>
                <a:latin typeface="Neue Plak"/>
              </a:rPr>
              <a:t>hun</a:t>
            </a:r>
            <a:r>
              <a:rPr lang="en-US" sz="2000">
                <a:solidFill>
                  <a:srgbClr val="6F7287"/>
                </a:solidFill>
                <a:latin typeface="Neue Plak"/>
              </a:rPr>
              <a:t>.</a:t>
            </a:r>
          </a:p>
        </p:txBody>
      </p:sp>
      <p:sp>
        <p:nvSpPr>
          <p:cNvPr id="18" name="TextBox 17">
            <a:extLst>
              <a:ext uri="{FF2B5EF4-FFF2-40B4-BE49-F238E27FC236}">
                <a16:creationId xmlns:a16="http://schemas.microsoft.com/office/drawing/2014/main" id="{D4989E58-9E63-22AE-8421-3020E2BDCC2C}"/>
              </a:ext>
            </a:extLst>
          </p:cNvPr>
          <p:cNvSpPr txBox="1"/>
          <p:nvPr/>
        </p:nvSpPr>
        <p:spPr>
          <a:xfrm>
            <a:off x="546361" y="6567299"/>
            <a:ext cx="792471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F7287"/>
                </a:solidFill>
                <a:latin typeface="Neue Plak"/>
              </a:rPr>
              <a:t>Ar ddiwedd y sesiwn byddwch yn gallu:</a:t>
            </a:r>
          </a:p>
          <a:p>
            <a:endParaRPr lang="en-US" sz="2000">
              <a:solidFill>
                <a:srgbClr val="6F7287"/>
              </a:solidFill>
              <a:latin typeface="Neue Plak"/>
            </a:endParaRPr>
          </a:p>
          <a:p>
            <a:pPr>
              <a:buChar char="•"/>
            </a:pPr>
            <a:r>
              <a:rPr lang="en-US" sz="2000">
                <a:solidFill>
                  <a:srgbClr val="6F7287"/>
                </a:solidFill>
                <a:latin typeface="Neue Plak"/>
              </a:rPr>
              <a:t>Siarad am Ddeddf Llesiant Cenedlaethau’r Dyfodol a pham ei bod yn ddarn mor bwysig o ddeddfwriaeth.</a:t>
            </a:r>
          </a:p>
          <a:p>
            <a:pPr>
              <a:buChar char="•"/>
            </a:pPr>
            <a:r>
              <a:rPr lang="en-US" sz="2000">
                <a:solidFill>
                  <a:srgbClr val="6F7287"/>
                </a:solidFill>
                <a:latin typeface="Neue Plak"/>
              </a:rPr>
              <a:t>Eglurwch rôl eich sefydliad o dan y ddeddfwriaeth.</a:t>
            </a:r>
          </a:p>
          <a:p>
            <a:pPr>
              <a:buChar char="•"/>
            </a:pPr>
            <a:r>
              <a:rPr lang="en-US" sz="2000">
                <a:solidFill>
                  <a:srgbClr val="6F7287"/>
                </a:solidFill>
                <a:latin typeface="Neue Plak"/>
              </a:rPr>
              <a:t>Rhoi enghraifft o pryd a sut i ddefnyddio'r ffyrdd o weithio.</a:t>
            </a:r>
          </a:p>
        </p:txBody>
      </p:sp>
    </p:spTree>
    <p:extLst>
      <p:ext uri="{BB962C8B-B14F-4D97-AF65-F5344CB8AC3E}">
        <p14:creationId xmlns:p14="http://schemas.microsoft.com/office/powerpoint/2010/main" val="297892602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grpSp>
        <p:nvGrpSpPr>
          <p:cNvPr id="3" name="Group 3"/>
          <p:cNvGrpSpPr/>
          <p:nvPr/>
        </p:nvGrpSpPr>
        <p:grpSpPr>
          <a:xfrm>
            <a:off x="207" y="0"/>
            <a:ext cx="18288000" cy="366674"/>
            <a:chOff x="0" y="0"/>
            <a:chExt cx="24384000" cy="488898"/>
          </a:xfrm>
        </p:grpSpPr>
        <p:sp>
          <p:nvSpPr>
            <p:cNvPr id="4" name="Freeform 4"/>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5" name="Freeform 5"/>
          <p:cNvSpPr/>
          <p:nvPr/>
        </p:nvSpPr>
        <p:spPr>
          <a:xfrm>
            <a:off x="876505" y="87840"/>
            <a:ext cx="4248150" cy="733346"/>
          </a:xfrm>
          <a:custGeom>
            <a:avLst/>
            <a:gdLst/>
            <a:ahLst/>
            <a:cxnLst/>
            <a:rect l="l" t="t" r="r" b="b"/>
            <a:pathLst>
              <a:path w="4248150" h="733346">
                <a:moveTo>
                  <a:pt x="0" y="0"/>
                </a:moveTo>
                <a:lnTo>
                  <a:pt x="4248151" y="0"/>
                </a:lnTo>
                <a:lnTo>
                  <a:pt x="4248151" y="733346"/>
                </a:lnTo>
                <a:lnTo>
                  <a:pt x="0" y="733346"/>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2" name="TextBox 12"/>
          <p:cNvSpPr txBox="1"/>
          <p:nvPr/>
        </p:nvSpPr>
        <p:spPr>
          <a:xfrm>
            <a:off x="3852140" y="9256711"/>
            <a:ext cx="10187464" cy="464016"/>
          </a:xfrm>
          <a:prstGeom prst="rect">
            <a:avLst/>
          </a:prstGeom>
        </p:spPr>
        <p:txBody>
          <a:bodyPr lIns="0" tIns="0" rIns="0" bIns="0" rtlCol="0" anchor="t">
            <a:spAutoFit/>
          </a:bodyPr>
          <a:lstStyle/>
          <a:p>
            <a:pPr algn="ctr">
              <a:lnSpc>
                <a:spcPts val="2879"/>
              </a:lnSpc>
            </a:pPr>
            <a:r>
              <a:rPr lang="en-US" sz="2400">
                <a:solidFill>
                  <a:srgbClr val="808080"/>
                </a:solidFill>
                <a:latin typeface="Arial"/>
              </a:rPr>
              <a:t>cenedlaethaurdyfodol.cymru | futuregenerations.wales | @futuregencymru</a:t>
            </a:r>
          </a:p>
        </p:txBody>
      </p:sp>
      <p:sp>
        <p:nvSpPr>
          <p:cNvPr id="13" name="TextBox 13"/>
          <p:cNvSpPr txBox="1"/>
          <p:nvPr/>
        </p:nvSpPr>
        <p:spPr>
          <a:xfrm>
            <a:off x="1028700" y="924056"/>
            <a:ext cx="16941066" cy="1631216"/>
          </a:xfrm>
          <a:prstGeom prst="rect">
            <a:avLst/>
          </a:prstGeom>
        </p:spPr>
        <p:txBody>
          <a:bodyPr lIns="0" tIns="0" rIns="0" bIns="0" rtlCol="0" anchor="t">
            <a:spAutoFit/>
          </a:bodyPr>
          <a:lstStyle/>
          <a:p>
            <a:pPr>
              <a:lnSpc>
                <a:spcPts val="6048"/>
              </a:lnSpc>
            </a:pPr>
            <a:r>
              <a:rPr lang="en-US" sz="5600" spc="-218">
                <a:solidFill>
                  <a:srgbClr val="08294D"/>
                </a:solidFill>
                <a:latin typeface="Messina Sans 3"/>
              </a:rPr>
              <a:t>Feedback form </a:t>
            </a:r>
          </a:p>
          <a:p>
            <a:r>
              <a:rPr lang="en-US" sz="5600" spc="-223" err="1">
                <a:solidFill>
                  <a:srgbClr val="0E6CDD"/>
                </a:solidFill>
                <a:latin typeface="Messina Sans 3"/>
              </a:rPr>
              <a:t>Ffurflen</a:t>
            </a:r>
            <a:r>
              <a:rPr lang="en-US" sz="5600" spc="-223">
                <a:solidFill>
                  <a:srgbClr val="0E6CDD"/>
                </a:solidFill>
                <a:latin typeface="Messina Sans 3"/>
              </a:rPr>
              <a:t> </a:t>
            </a:r>
            <a:r>
              <a:rPr lang="en-US" sz="5600" spc="-223" err="1">
                <a:solidFill>
                  <a:srgbClr val="0E6CDD"/>
                </a:solidFill>
                <a:latin typeface="Messina Sans 3"/>
              </a:rPr>
              <a:t>adborth</a:t>
            </a:r>
            <a:r>
              <a:rPr lang="en-US" sz="5600" spc="-223">
                <a:solidFill>
                  <a:srgbClr val="0E6CDD"/>
                </a:solidFill>
                <a:latin typeface="Messina Sans 3"/>
              </a:rPr>
              <a:t> </a:t>
            </a:r>
          </a:p>
        </p:txBody>
      </p:sp>
      <p:sp>
        <p:nvSpPr>
          <p:cNvPr id="15" name="TextBox 15"/>
          <p:cNvSpPr txBox="1"/>
          <p:nvPr/>
        </p:nvSpPr>
        <p:spPr>
          <a:xfrm>
            <a:off x="8572934" y="3630852"/>
            <a:ext cx="8469295" cy="1846659"/>
          </a:xfrm>
          <a:prstGeom prst="rect">
            <a:avLst/>
          </a:prstGeom>
        </p:spPr>
        <p:txBody>
          <a:bodyPr wrap="square" lIns="0" tIns="0" rIns="0" bIns="0" rtlCol="0" anchor="t">
            <a:spAutoFit/>
          </a:bodyPr>
          <a:lstStyle/>
          <a:p>
            <a:r>
              <a:rPr lang="en-US" sz="6000" spc="-124">
                <a:ea typeface="+mn-lt"/>
                <a:cs typeface="+mn-lt"/>
                <a:hlinkClick r:id="rId5"/>
              </a:rPr>
              <a:t>https://forms.office.com/e/Cx4MpUCwn4</a:t>
            </a:r>
            <a:r>
              <a:rPr lang="en-US" sz="6000" spc="-124">
                <a:ea typeface="+mn-lt"/>
                <a:cs typeface="+mn-lt"/>
              </a:rPr>
              <a:t> </a:t>
            </a:r>
            <a:endParaRPr lang="en-US">
              <a:ea typeface="+mn-lt"/>
              <a:cs typeface="+mn-lt"/>
            </a:endParaRPr>
          </a:p>
        </p:txBody>
      </p:sp>
      <p:sp>
        <p:nvSpPr>
          <p:cNvPr id="6" name="TextBox 15">
            <a:extLst>
              <a:ext uri="{FF2B5EF4-FFF2-40B4-BE49-F238E27FC236}">
                <a16:creationId xmlns:a16="http://schemas.microsoft.com/office/drawing/2014/main" id="{E6143CCF-1D5F-F3E0-30F9-EE0048C9599C}"/>
              </a:ext>
            </a:extLst>
          </p:cNvPr>
          <p:cNvSpPr txBox="1"/>
          <p:nvPr/>
        </p:nvSpPr>
        <p:spPr>
          <a:xfrm>
            <a:off x="8572934" y="6010542"/>
            <a:ext cx="8469295" cy="615553"/>
          </a:xfrm>
          <a:prstGeom prst="rect">
            <a:avLst/>
          </a:prstGeom>
        </p:spPr>
        <p:txBody>
          <a:bodyPr wrap="square" lIns="0" tIns="0" rIns="0" bIns="0" rtlCol="0" anchor="t">
            <a:spAutoFit/>
          </a:bodyPr>
          <a:lstStyle/>
          <a:p>
            <a:r>
              <a:rPr lang="en-US" sz="4000" spc="-124">
                <a:solidFill>
                  <a:srgbClr val="5A9D9E"/>
                </a:solidFill>
                <a:latin typeface="Messina Sans 1"/>
                <a:ea typeface="+mn-lt"/>
                <a:cs typeface="+mn-lt"/>
                <a:hlinkClick r:id="rId6">
                  <a:extLst>
                    <a:ext uri="{A12FA001-AC4F-418D-AE19-62706E023703}">
                      <ahyp:hlinkClr xmlns:ahyp="http://schemas.microsoft.com/office/drawing/2018/hyperlinkcolor" val="tx"/>
                    </a:ext>
                  </a:extLst>
                </a:hlinkClick>
              </a:rPr>
              <a:t>contactus@futuregenerations.wales</a:t>
            </a:r>
            <a:r>
              <a:rPr lang="en-US" sz="4000" spc="-124">
                <a:solidFill>
                  <a:srgbClr val="5A9D9E"/>
                </a:solidFill>
                <a:latin typeface="Messina Sans 1"/>
                <a:ea typeface="+mn-lt"/>
                <a:cs typeface="+mn-lt"/>
              </a:rPr>
              <a:t> </a:t>
            </a:r>
            <a:endParaRPr lang="en-US" sz="1100">
              <a:solidFill>
                <a:srgbClr val="5A9D9E"/>
              </a:solidFill>
              <a:ea typeface="Calibri"/>
              <a:cs typeface="Calibri"/>
            </a:endParaRPr>
          </a:p>
        </p:txBody>
      </p:sp>
      <p:pic>
        <p:nvPicPr>
          <p:cNvPr id="8" name="Picture 7" descr="A qr code on a blue background&#10;&#10;Description automatically generated">
            <a:extLst>
              <a:ext uri="{FF2B5EF4-FFF2-40B4-BE49-F238E27FC236}">
                <a16:creationId xmlns:a16="http://schemas.microsoft.com/office/drawing/2014/main" id="{9743425C-F645-6D5D-B467-1FA3167FDC60}"/>
              </a:ext>
            </a:extLst>
          </p:cNvPr>
          <p:cNvPicPr>
            <a:picLocks noChangeAspect="1"/>
          </p:cNvPicPr>
          <p:nvPr/>
        </p:nvPicPr>
        <p:blipFill>
          <a:blip r:embed="rId7"/>
          <a:stretch>
            <a:fillRect/>
          </a:stretch>
        </p:blipFill>
        <p:spPr>
          <a:xfrm>
            <a:off x="879764" y="3018559"/>
            <a:ext cx="5756562" cy="5756562"/>
          </a:xfrm>
          <a:prstGeom prst="rect">
            <a:avLst/>
          </a:prstGeom>
        </p:spPr>
      </p:pic>
    </p:spTree>
    <p:extLst>
      <p:ext uri="{BB962C8B-B14F-4D97-AF65-F5344CB8AC3E}">
        <p14:creationId xmlns:p14="http://schemas.microsoft.com/office/powerpoint/2010/main" val="2423194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76063" y="6180164"/>
            <a:ext cx="4248150" cy="733346"/>
          </a:xfrm>
          <a:custGeom>
            <a:avLst/>
            <a:gdLst/>
            <a:ahLst/>
            <a:cxnLst/>
            <a:rect l="l" t="t" r="r" b="b"/>
            <a:pathLst>
              <a:path w="4248150" h="733346">
                <a:moveTo>
                  <a:pt x="0" y="0"/>
                </a:moveTo>
                <a:lnTo>
                  <a:pt x="4248149" y="0"/>
                </a:lnTo>
                <a:lnTo>
                  <a:pt x="4248149" y="733345"/>
                </a:lnTo>
                <a:lnTo>
                  <a:pt x="0" y="733345"/>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3" name="Freeform 3"/>
          <p:cNvSpPr/>
          <p:nvPr/>
        </p:nvSpPr>
        <p:spPr>
          <a:xfrm>
            <a:off x="74000" y="8556404"/>
            <a:ext cx="3866028" cy="1543679"/>
          </a:xfrm>
          <a:custGeom>
            <a:avLst/>
            <a:gdLst/>
            <a:ahLst/>
            <a:cxnLst/>
            <a:rect l="l" t="t" r="r" b="b"/>
            <a:pathLst>
              <a:path w="3866028" h="1543679">
                <a:moveTo>
                  <a:pt x="0" y="0"/>
                </a:moveTo>
                <a:lnTo>
                  <a:pt x="3866028" y="0"/>
                </a:lnTo>
                <a:lnTo>
                  <a:pt x="3866028" y="1543678"/>
                </a:lnTo>
                <a:lnTo>
                  <a:pt x="0" y="1543678"/>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4" name="Freeform 4"/>
          <p:cNvSpPr/>
          <p:nvPr/>
        </p:nvSpPr>
        <p:spPr>
          <a:xfrm rot="5400000">
            <a:off x="39195" y="-1748050"/>
            <a:ext cx="6779607" cy="10287000"/>
          </a:xfrm>
          <a:custGeom>
            <a:avLst/>
            <a:gdLst/>
            <a:ahLst/>
            <a:cxnLst/>
            <a:rect l="l" t="t" r="r" b="b"/>
            <a:pathLst>
              <a:path w="6779607" h="10287000">
                <a:moveTo>
                  <a:pt x="0" y="0"/>
                </a:moveTo>
                <a:lnTo>
                  <a:pt x="6779607" y="0"/>
                </a:lnTo>
                <a:lnTo>
                  <a:pt x="6779607" y="10287000"/>
                </a:lnTo>
                <a:lnTo>
                  <a:pt x="0" y="10287000"/>
                </a:lnTo>
                <a:lnTo>
                  <a:pt x="0" y="0"/>
                </a:lnTo>
                <a:close/>
              </a:path>
            </a:pathLst>
          </a:custGeom>
          <a:blipFill>
            <a:blip r:embed="rId5" cstate="print">
              <a:extLst>
                <a:ext uri="{28A0092B-C50C-407E-A947-70E740481C1C}">
                  <a14:useLocalDpi xmlns:a14="http://schemas.microsoft.com/office/drawing/2010/main" val="0"/>
                </a:ext>
              </a:extLst>
            </a:blip>
            <a:stretch>
              <a:fillRect/>
            </a:stretch>
          </a:blipFill>
        </p:spPr>
      </p:sp>
      <p:grpSp>
        <p:nvGrpSpPr>
          <p:cNvPr id="5" name="Group 5"/>
          <p:cNvGrpSpPr/>
          <p:nvPr/>
        </p:nvGrpSpPr>
        <p:grpSpPr>
          <a:xfrm>
            <a:off x="12100123" y="0"/>
            <a:ext cx="6200825" cy="10287000"/>
            <a:chOff x="0" y="0"/>
            <a:chExt cx="8267766" cy="13716000"/>
          </a:xfrm>
        </p:grpSpPr>
        <p:sp>
          <p:nvSpPr>
            <p:cNvPr id="6" name="Freeform 6"/>
            <p:cNvSpPr/>
            <p:nvPr/>
          </p:nvSpPr>
          <p:spPr>
            <a:xfrm>
              <a:off x="0" y="0"/>
              <a:ext cx="8267827" cy="13716000"/>
            </a:xfrm>
            <a:custGeom>
              <a:avLst/>
              <a:gdLst/>
              <a:ahLst/>
              <a:cxnLst/>
              <a:rect l="l" t="t" r="r" b="b"/>
              <a:pathLst>
                <a:path w="8267827" h="13716000">
                  <a:moveTo>
                    <a:pt x="0" y="0"/>
                  </a:moveTo>
                  <a:lnTo>
                    <a:pt x="8267827" y="0"/>
                  </a:lnTo>
                  <a:lnTo>
                    <a:pt x="8267827" y="13716000"/>
                  </a:lnTo>
                  <a:lnTo>
                    <a:pt x="0" y="13716000"/>
                  </a:lnTo>
                  <a:close/>
                </a:path>
              </a:pathLst>
            </a:custGeom>
            <a:solidFill>
              <a:srgbClr val="FCDC34"/>
            </a:solidFill>
          </p:spPr>
        </p:sp>
      </p:grpSp>
      <p:grpSp>
        <p:nvGrpSpPr>
          <p:cNvPr id="7" name="Group 7"/>
          <p:cNvGrpSpPr/>
          <p:nvPr/>
        </p:nvGrpSpPr>
        <p:grpSpPr>
          <a:xfrm rot="-2434398">
            <a:off x="9020687" y="2484076"/>
            <a:ext cx="9794115" cy="5677722"/>
            <a:chOff x="0" y="0"/>
            <a:chExt cx="13058820" cy="7570296"/>
          </a:xfrm>
        </p:grpSpPr>
        <p:sp>
          <p:nvSpPr>
            <p:cNvPr id="8" name="Freeform 8"/>
            <p:cNvSpPr/>
            <p:nvPr/>
          </p:nvSpPr>
          <p:spPr>
            <a:xfrm>
              <a:off x="0" y="0"/>
              <a:ext cx="13058775" cy="7570343"/>
            </a:xfrm>
            <a:custGeom>
              <a:avLst/>
              <a:gdLst/>
              <a:ahLst/>
              <a:cxnLst/>
              <a:rect l="l" t="t" r="r" b="b"/>
              <a:pathLst>
                <a:path w="13058775" h="7570343">
                  <a:moveTo>
                    <a:pt x="0" y="0"/>
                  </a:moveTo>
                  <a:lnTo>
                    <a:pt x="13058775" y="0"/>
                  </a:lnTo>
                  <a:lnTo>
                    <a:pt x="13058775" y="7570343"/>
                  </a:lnTo>
                  <a:lnTo>
                    <a:pt x="0" y="7570343"/>
                  </a:lnTo>
                  <a:close/>
                </a:path>
              </a:pathLst>
            </a:custGeom>
            <a:solidFill>
              <a:srgbClr val="FCDC34"/>
            </a:solidFill>
          </p:spPr>
        </p:sp>
      </p:grpSp>
      <p:grpSp>
        <p:nvGrpSpPr>
          <p:cNvPr id="9" name="Group 9"/>
          <p:cNvGrpSpPr/>
          <p:nvPr/>
        </p:nvGrpSpPr>
        <p:grpSpPr>
          <a:xfrm>
            <a:off x="8468085" y="-18536"/>
            <a:ext cx="9832863" cy="6230140"/>
            <a:chOff x="0" y="0"/>
            <a:chExt cx="13110484" cy="8306854"/>
          </a:xfrm>
        </p:grpSpPr>
        <p:sp>
          <p:nvSpPr>
            <p:cNvPr id="10" name="Freeform 10"/>
            <p:cNvSpPr/>
            <p:nvPr/>
          </p:nvSpPr>
          <p:spPr>
            <a:xfrm>
              <a:off x="0" y="0"/>
              <a:ext cx="13110463" cy="8306816"/>
            </a:xfrm>
            <a:custGeom>
              <a:avLst/>
              <a:gdLst/>
              <a:ahLst/>
              <a:cxnLst/>
              <a:rect l="l" t="t" r="r" b="b"/>
              <a:pathLst>
                <a:path w="13110463" h="8306816">
                  <a:moveTo>
                    <a:pt x="0" y="0"/>
                  </a:moveTo>
                  <a:lnTo>
                    <a:pt x="13110463" y="0"/>
                  </a:lnTo>
                  <a:lnTo>
                    <a:pt x="13110463" y="8306816"/>
                  </a:lnTo>
                  <a:lnTo>
                    <a:pt x="0" y="8306816"/>
                  </a:lnTo>
                  <a:close/>
                </a:path>
              </a:pathLst>
            </a:custGeom>
            <a:solidFill>
              <a:srgbClr val="FCDC34"/>
            </a:solidFill>
          </p:spPr>
        </p:sp>
      </p:grpSp>
      <p:sp>
        <p:nvSpPr>
          <p:cNvPr id="11" name="TextBox 11"/>
          <p:cNvSpPr txBox="1"/>
          <p:nvPr/>
        </p:nvSpPr>
        <p:spPr>
          <a:xfrm>
            <a:off x="11156792" y="3956922"/>
            <a:ext cx="5521904" cy="2373156"/>
          </a:xfrm>
          <a:prstGeom prst="rect">
            <a:avLst/>
          </a:prstGeom>
        </p:spPr>
        <p:txBody>
          <a:bodyPr lIns="0" tIns="0" rIns="0" bIns="0" rtlCol="0" anchor="t">
            <a:spAutoFit/>
          </a:bodyPr>
          <a:lstStyle/>
          <a:p>
            <a:pPr algn="l">
              <a:lnSpc>
                <a:spcPts val="9427"/>
              </a:lnSpc>
            </a:pPr>
            <a:r>
              <a:rPr lang="en-US" sz="7856">
                <a:solidFill>
                  <a:srgbClr val="08294D"/>
                </a:solidFill>
                <a:latin typeface="Messina Sans 2"/>
              </a:rPr>
              <a:t>Diolch yn fawr iawn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3">
              <a:extLst>
                <a:ext uri="{28A0092B-C50C-407E-A947-70E740481C1C}">
                  <a14:useLocalDpi xmlns:a14="http://schemas.microsoft.com/office/drawing/2010/main" val="0"/>
                </a:ext>
              </a:extLst>
            </a:blip>
            <a:stretch>
              <a:fillRect/>
            </a:stretch>
          </a:blipFill>
        </p:spPr>
      </p:sp>
      <p:sp>
        <p:nvSpPr>
          <p:cNvPr id="3" name="TextBox 3"/>
          <p:cNvSpPr txBox="1"/>
          <p:nvPr/>
        </p:nvSpPr>
        <p:spPr>
          <a:xfrm>
            <a:off x="3852140" y="9313861"/>
            <a:ext cx="10187464" cy="406866"/>
          </a:xfrm>
          <a:prstGeom prst="rect">
            <a:avLst/>
          </a:prstGeom>
        </p:spPr>
        <p:txBody>
          <a:bodyPr lIns="0" tIns="0" rIns="0" bIns="0" rtlCol="0" anchor="t">
            <a:spAutoFit/>
          </a:bodyPr>
          <a:lstStyle/>
          <a:p>
            <a:pPr algn="ctr">
              <a:lnSpc>
                <a:spcPts val="2879"/>
              </a:lnSpc>
            </a:pPr>
            <a:r>
              <a:rPr lang="en-US" sz="2400" spc="-95">
                <a:solidFill>
                  <a:srgbClr val="808080"/>
                </a:solidFill>
                <a:latin typeface="Open Sans"/>
              </a:rPr>
              <a:t>cenedlaethaurdyfodol.cymru | futuregenerations.wales | @futuregencymru</a:t>
            </a:r>
          </a:p>
        </p:txBody>
      </p:sp>
      <p:grpSp>
        <p:nvGrpSpPr>
          <p:cNvPr id="4" name="Group 4"/>
          <p:cNvGrpSpPr/>
          <p:nvPr/>
        </p:nvGrpSpPr>
        <p:grpSpPr>
          <a:xfrm>
            <a:off x="0" y="0"/>
            <a:ext cx="18288000" cy="372718"/>
            <a:chOff x="0" y="0"/>
            <a:chExt cx="24384000" cy="496958"/>
          </a:xfrm>
        </p:grpSpPr>
        <p:sp>
          <p:nvSpPr>
            <p:cNvPr id="5" name="Freeform 5"/>
            <p:cNvSpPr/>
            <p:nvPr/>
          </p:nvSpPr>
          <p:spPr>
            <a:xfrm>
              <a:off x="0" y="0"/>
              <a:ext cx="24384000" cy="496951"/>
            </a:xfrm>
            <a:custGeom>
              <a:avLst/>
              <a:gdLst/>
              <a:ahLst/>
              <a:cxnLst/>
              <a:rect l="l" t="t" r="r" b="b"/>
              <a:pathLst>
                <a:path w="24384000" h="496951">
                  <a:moveTo>
                    <a:pt x="0" y="0"/>
                  </a:moveTo>
                  <a:lnTo>
                    <a:pt x="24384000" y="0"/>
                  </a:lnTo>
                  <a:lnTo>
                    <a:pt x="24384000" y="496951"/>
                  </a:lnTo>
                  <a:lnTo>
                    <a:pt x="0" y="496951"/>
                  </a:lnTo>
                  <a:close/>
                </a:path>
              </a:pathLst>
            </a:custGeom>
            <a:solidFill>
              <a:srgbClr val="0075C9"/>
            </a:solidFill>
          </p:spPr>
        </p:sp>
      </p:grpSp>
      <p:sp>
        <p:nvSpPr>
          <p:cNvPr id="6" name="Freeform 6"/>
          <p:cNvSpPr/>
          <p:nvPr/>
        </p:nvSpPr>
        <p:spPr>
          <a:xfrm>
            <a:off x="489088" y="135183"/>
            <a:ext cx="4800600" cy="657977"/>
          </a:xfrm>
          <a:custGeom>
            <a:avLst/>
            <a:gdLst/>
            <a:ahLst/>
            <a:cxnLst/>
            <a:rect l="l" t="t" r="r" b="b"/>
            <a:pathLst>
              <a:path w="4800600" h="657977">
                <a:moveTo>
                  <a:pt x="0" y="0"/>
                </a:moveTo>
                <a:lnTo>
                  <a:pt x="4800600" y="0"/>
                </a:lnTo>
                <a:lnTo>
                  <a:pt x="4800600" y="657977"/>
                </a:lnTo>
                <a:lnTo>
                  <a:pt x="0" y="657977"/>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1" name="TextBox 14">
            <a:extLst>
              <a:ext uri="{FF2B5EF4-FFF2-40B4-BE49-F238E27FC236}">
                <a16:creationId xmlns:a16="http://schemas.microsoft.com/office/drawing/2014/main" id="{D064F0F5-7458-3117-0306-F362B37862F3}"/>
              </a:ext>
            </a:extLst>
          </p:cNvPr>
          <p:cNvSpPr txBox="1"/>
          <p:nvPr/>
        </p:nvSpPr>
        <p:spPr>
          <a:xfrm>
            <a:off x="889887" y="887406"/>
            <a:ext cx="4003139" cy="1171475"/>
          </a:xfrm>
          <a:prstGeom prst="rect">
            <a:avLst/>
          </a:prstGeom>
        </p:spPr>
        <p:txBody>
          <a:bodyPr lIns="0" tIns="0" rIns="0" bIns="0" rtlCol="0" anchor="t">
            <a:spAutoFit/>
          </a:bodyPr>
          <a:lstStyle/>
          <a:p>
            <a:pPr>
              <a:lnSpc>
                <a:spcPts val="4536"/>
              </a:lnSpc>
            </a:pPr>
            <a:r>
              <a:rPr lang="en-US" sz="4200" spc="-163">
                <a:solidFill>
                  <a:srgbClr val="08294D"/>
                </a:solidFill>
                <a:latin typeface="Messina Sans 1"/>
              </a:rPr>
              <a:t>Introductions</a:t>
            </a:r>
          </a:p>
          <a:p>
            <a:pPr>
              <a:lnSpc>
                <a:spcPts val="4536"/>
              </a:lnSpc>
            </a:pPr>
            <a:r>
              <a:rPr lang="en-US" sz="4200" spc="-167" err="1">
                <a:solidFill>
                  <a:srgbClr val="0E6CDD"/>
                </a:solidFill>
                <a:latin typeface="Messina Sans 1"/>
              </a:rPr>
              <a:t>Cyflwyniadau</a:t>
            </a:r>
          </a:p>
        </p:txBody>
      </p:sp>
      <p:sp>
        <p:nvSpPr>
          <p:cNvPr id="13" name="Freeform 9">
            <a:extLst>
              <a:ext uri="{FF2B5EF4-FFF2-40B4-BE49-F238E27FC236}">
                <a16:creationId xmlns:a16="http://schemas.microsoft.com/office/drawing/2014/main" id="{C03B9742-90A6-9CC1-B171-2B91463A6EE7}"/>
              </a:ext>
            </a:extLst>
          </p:cNvPr>
          <p:cNvSpPr/>
          <p:nvPr/>
        </p:nvSpPr>
        <p:spPr>
          <a:xfrm>
            <a:off x="1106883" y="3415064"/>
            <a:ext cx="3556843" cy="3618075"/>
          </a:xfrm>
          <a:custGeom>
            <a:avLst/>
            <a:gdLst/>
            <a:ahLst/>
            <a:cxnLst/>
            <a:rect l="l" t="t" r="r" b="b"/>
            <a:pathLst>
              <a:path w="1719879" h="1719879">
                <a:moveTo>
                  <a:pt x="0" y="0"/>
                </a:moveTo>
                <a:lnTo>
                  <a:pt x="1719879" y="0"/>
                </a:lnTo>
                <a:lnTo>
                  <a:pt x="1719879" y="1719879"/>
                </a:lnTo>
                <a:lnTo>
                  <a:pt x="0" y="1719879"/>
                </a:lnTo>
                <a:lnTo>
                  <a:pt x="0" y="0"/>
                </a:lnTo>
                <a:close/>
              </a:path>
            </a:pathLst>
          </a:cu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p>
      <p:sp>
        <p:nvSpPr>
          <p:cNvPr id="14" name="TextBox 13">
            <a:extLst>
              <a:ext uri="{FF2B5EF4-FFF2-40B4-BE49-F238E27FC236}">
                <a16:creationId xmlns:a16="http://schemas.microsoft.com/office/drawing/2014/main" id="{E57E4089-0011-8F19-E46A-52133D0AE6AA}"/>
              </a:ext>
            </a:extLst>
          </p:cNvPr>
          <p:cNvSpPr txBox="1"/>
          <p:nvPr/>
        </p:nvSpPr>
        <p:spPr>
          <a:xfrm>
            <a:off x="5715000" y="1469572"/>
            <a:ext cx="11185071" cy="69865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002060"/>
                </a:solidFill>
                <a:cs typeface="Calibri"/>
              </a:rPr>
              <a:t>Yn </a:t>
            </a:r>
            <a:r>
              <a:rPr lang="en-GB" sz="3200" b="1" err="1">
                <a:solidFill>
                  <a:srgbClr val="002060"/>
                </a:solidFill>
                <a:cs typeface="Calibri"/>
              </a:rPr>
              <a:t>llai</a:t>
            </a:r>
            <a:r>
              <a:rPr lang="en-GB" sz="3200" b="1">
                <a:solidFill>
                  <a:srgbClr val="002060"/>
                </a:solidFill>
                <a:cs typeface="Calibri"/>
              </a:rPr>
              <a:t> '</a:t>
            </a:r>
            <a:r>
              <a:rPr lang="en-GB" sz="3200" b="1" err="1">
                <a:solidFill>
                  <a:srgbClr val="002060"/>
                </a:solidFill>
                <a:cs typeface="Calibri"/>
              </a:rPr>
              <a:t>na</a:t>
            </a:r>
            <a:r>
              <a:rPr lang="en-GB" sz="3200" b="1">
                <a:solidFill>
                  <a:srgbClr val="002060"/>
                </a:solidFill>
                <a:cs typeface="Calibri"/>
              </a:rPr>
              <a:t> 30 </a:t>
            </a:r>
            <a:r>
              <a:rPr lang="en-GB" sz="3200" b="1" err="1">
                <a:solidFill>
                  <a:srgbClr val="002060"/>
                </a:solidFill>
                <a:cs typeface="Calibri"/>
              </a:rPr>
              <a:t>eiliad</a:t>
            </a:r>
            <a:r>
              <a:rPr lang="en-GB" sz="3200" b="1">
                <a:solidFill>
                  <a:srgbClr val="002060"/>
                </a:solidFill>
                <a:cs typeface="Calibri"/>
              </a:rPr>
              <a:t>...</a:t>
            </a:r>
            <a:endParaRPr lang="en-US" sz="3200">
              <a:cs typeface="Calibri"/>
            </a:endParaRPr>
          </a:p>
          <a:p>
            <a:endParaRPr lang="en-GB" sz="3200" b="1">
              <a:solidFill>
                <a:srgbClr val="002060"/>
              </a:solidFill>
              <a:cs typeface="Calibri"/>
            </a:endParaRPr>
          </a:p>
          <a:p>
            <a:pPr marL="457200" indent="-457200">
              <a:buFont typeface="Calibri"/>
              <a:buChar char="-"/>
            </a:pPr>
            <a:r>
              <a:rPr lang="en-GB" sz="3200" b="1">
                <a:solidFill>
                  <a:srgbClr val="002060"/>
                </a:solidFill>
                <a:cs typeface="Calibri"/>
              </a:rPr>
              <a:t>Eich </a:t>
            </a:r>
            <a:r>
              <a:rPr lang="en-GB" sz="3200" b="1" err="1">
                <a:solidFill>
                  <a:srgbClr val="002060"/>
                </a:solidFill>
                <a:cs typeface="Calibri"/>
              </a:rPr>
              <a:t>enw</a:t>
            </a:r>
            <a:endParaRPr lang="en-GB" sz="3200">
              <a:solidFill>
                <a:srgbClr val="000000"/>
              </a:solidFill>
              <a:cs typeface="Calibri"/>
            </a:endParaRPr>
          </a:p>
          <a:p>
            <a:pPr marL="457200" indent="-457200">
              <a:buFont typeface="Calibri"/>
              <a:buChar char="-"/>
            </a:pPr>
            <a:r>
              <a:rPr lang="en-GB" sz="3200" b="1">
                <a:solidFill>
                  <a:srgbClr val="002060"/>
                </a:solidFill>
                <a:cs typeface="Calibri"/>
              </a:rPr>
              <a:t>Eich </a:t>
            </a:r>
            <a:r>
              <a:rPr lang="en-GB" sz="3200" b="1" err="1">
                <a:solidFill>
                  <a:srgbClr val="002060"/>
                </a:solidFill>
                <a:cs typeface="Calibri"/>
              </a:rPr>
              <a:t>rol</a:t>
            </a:r>
            <a:r>
              <a:rPr lang="en-GB" sz="3200" b="1">
                <a:solidFill>
                  <a:srgbClr val="002060"/>
                </a:solidFill>
                <a:cs typeface="Calibri"/>
              </a:rPr>
              <a:t> a </a:t>
            </a:r>
            <a:r>
              <a:rPr lang="en-GB" sz="3200" b="1" err="1">
                <a:solidFill>
                  <a:srgbClr val="002060"/>
                </a:solidFill>
                <a:cs typeface="Calibri"/>
              </a:rPr>
              <a:t>sefydliad</a:t>
            </a:r>
            <a:endParaRPr lang="en-GB" sz="3200">
              <a:solidFill>
                <a:srgbClr val="000000"/>
              </a:solidFill>
              <a:cs typeface="Calibri"/>
            </a:endParaRPr>
          </a:p>
          <a:p>
            <a:pPr marL="457200" indent="-457200">
              <a:buFont typeface="Calibri"/>
              <a:buChar char="-"/>
            </a:pPr>
            <a:r>
              <a:rPr lang="en-GB" sz="3200" b="1">
                <a:solidFill>
                  <a:srgbClr val="002060"/>
                </a:solidFill>
                <a:cs typeface="Calibri"/>
              </a:rPr>
              <a:t>Eich </a:t>
            </a:r>
            <a:r>
              <a:rPr lang="en-GB" sz="3200" b="1" err="1">
                <a:solidFill>
                  <a:srgbClr val="002060"/>
                </a:solidFill>
                <a:cs typeface="Calibri"/>
              </a:rPr>
              <a:t>syniad</a:t>
            </a:r>
            <a:r>
              <a:rPr lang="en-GB" sz="3200" b="1">
                <a:solidFill>
                  <a:srgbClr val="002060"/>
                </a:solidFill>
                <a:cs typeface="Calibri"/>
              </a:rPr>
              <a:t>, </a:t>
            </a:r>
            <a:r>
              <a:rPr lang="en-GB" sz="3200" b="1" err="1">
                <a:solidFill>
                  <a:srgbClr val="002060"/>
                </a:solidFill>
                <a:cs typeface="Calibri"/>
              </a:rPr>
              <a:t>prosiect</a:t>
            </a:r>
            <a:r>
              <a:rPr lang="en-GB" sz="3200" b="1">
                <a:solidFill>
                  <a:srgbClr val="002060"/>
                </a:solidFill>
                <a:cs typeface="Calibri"/>
              </a:rPr>
              <a:t> </a:t>
            </a:r>
            <a:r>
              <a:rPr lang="en-GB" sz="3200" b="1" err="1">
                <a:solidFill>
                  <a:srgbClr val="002060"/>
                </a:solidFill>
                <a:cs typeface="Calibri"/>
              </a:rPr>
              <a:t>cyfredol</a:t>
            </a:r>
            <a:r>
              <a:rPr lang="en-GB" sz="3200" b="1">
                <a:solidFill>
                  <a:srgbClr val="002060"/>
                </a:solidFill>
                <a:cs typeface="Calibri"/>
              </a:rPr>
              <a:t>, problem </a:t>
            </a:r>
            <a:r>
              <a:rPr lang="en-GB" sz="3200" b="1" err="1">
                <a:solidFill>
                  <a:srgbClr val="002060"/>
                </a:solidFill>
                <a:cs typeface="Calibri"/>
              </a:rPr>
              <a:t>waith</a:t>
            </a:r>
            <a:r>
              <a:rPr lang="en-GB" sz="3200" b="1">
                <a:solidFill>
                  <a:srgbClr val="002060"/>
                </a:solidFill>
                <a:cs typeface="Calibri"/>
              </a:rPr>
              <a:t> neu </a:t>
            </a:r>
            <a:r>
              <a:rPr lang="en-GB" sz="3200" b="1" err="1">
                <a:solidFill>
                  <a:srgbClr val="002060"/>
                </a:solidFill>
                <a:cs typeface="Calibri"/>
              </a:rPr>
              <a:t>hyd</a:t>
            </a:r>
            <a:r>
              <a:rPr lang="en-GB" sz="3200" b="1">
                <a:solidFill>
                  <a:srgbClr val="002060"/>
                </a:solidFill>
                <a:cs typeface="Calibri"/>
              </a:rPr>
              <a:t> </a:t>
            </a:r>
            <a:r>
              <a:rPr lang="en-GB" sz="3200" b="1" err="1">
                <a:solidFill>
                  <a:srgbClr val="002060"/>
                </a:solidFill>
                <a:cs typeface="Calibri"/>
              </a:rPr>
              <a:t>yn</a:t>
            </a:r>
            <a:r>
              <a:rPr lang="en-GB" sz="3200" b="1">
                <a:solidFill>
                  <a:srgbClr val="002060"/>
                </a:solidFill>
                <a:cs typeface="Calibri"/>
              </a:rPr>
              <a:t> </a:t>
            </a:r>
            <a:r>
              <a:rPr lang="en-GB" sz="3200" b="1" err="1">
                <a:solidFill>
                  <a:srgbClr val="002060"/>
                </a:solidFill>
                <a:cs typeface="Calibri"/>
              </a:rPr>
              <a:t>oed</a:t>
            </a:r>
            <a:r>
              <a:rPr lang="en-GB" sz="3200" b="1">
                <a:solidFill>
                  <a:srgbClr val="002060"/>
                </a:solidFill>
                <a:cs typeface="Calibri"/>
              </a:rPr>
              <a:t> </a:t>
            </a:r>
            <a:r>
              <a:rPr lang="en-GB" sz="3200" b="1" err="1">
                <a:solidFill>
                  <a:srgbClr val="002060"/>
                </a:solidFill>
                <a:cs typeface="Calibri"/>
              </a:rPr>
              <a:t>senario</a:t>
            </a:r>
            <a:r>
              <a:rPr lang="en-GB" sz="3200" b="1">
                <a:solidFill>
                  <a:srgbClr val="002060"/>
                </a:solidFill>
                <a:cs typeface="Calibri"/>
              </a:rPr>
              <a:t> </a:t>
            </a:r>
            <a:r>
              <a:rPr lang="en-GB" sz="3200" b="1" err="1">
                <a:solidFill>
                  <a:srgbClr val="002060"/>
                </a:solidFill>
                <a:cs typeface="Calibri"/>
              </a:rPr>
              <a:t>bywyd</a:t>
            </a:r>
            <a:r>
              <a:rPr lang="en-GB" sz="3200" b="1">
                <a:solidFill>
                  <a:srgbClr val="002060"/>
                </a:solidFill>
                <a:cs typeface="Calibri"/>
              </a:rPr>
              <a:t> personal </a:t>
            </a:r>
            <a:r>
              <a:rPr lang="en-GB" sz="3200" b="1" err="1">
                <a:solidFill>
                  <a:srgbClr val="002060"/>
                </a:solidFill>
                <a:cs typeface="Calibri"/>
              </a:rPr>
              <a:t>yr</a:t>
            </a:r>
            <a:r>
              <a:rPr lang="en-GB" sz="3200" b="1">
                <a:solidFill>
                  <a:srgbClr val="002060"/>
                </a:solidFill>
                <a:cs typeface="Calibri"/>
              </a:rPr>
              <a:t> </a:t>
            </a:r>
            <a:r>
              <a:rPr lang="en-GB" sz="3200" b="1" err="1">
                <a:solidFill>
                  <a:srgbClr val="002060"/>
                </a:solidFill>
                <a:cs typeface="Calibri"/>
              </a:rPr>
              <a:t>hoffech</a:t>
            </a:r>
            <a:r>
              <a:rPr lang="en-GB" sz="3200" b="1">
                <a:solidFill>
                  <a:srgbClr val="002060"/>
                </a:solidFill>
                <a:cs typeface="Calibri"/>
              </a:rPr>
              <a:t> </a:t>
            </a:r>
            <a:r>
              <a:rPr lang="en-GB" sz="3200" b="1" err="1">
                <a:solidFill>
                  <a:srgbClr val="002060"/>
                </a:solidFill>
                <a:cs typeface="Calibri"/>
              </a:rPr>
              <a:t>gymwyso'r</a:t>
            </a:r>
            <a:r>
              <a:rPr lang="en-GB" sz="3200" b="1">
                <a:solidFill>
                  <a:srgbClr val="002060"/>
                </a:solidFill>
                <a:cs typeface="Calibri"/>
              </a:rPr>
              <a:t> </a:t>
            </a:r>
            <a:r>
              <a:rPr lang="en-GB" sz="3200" b="1" err="1">
                <a:solidFill>
                  <a:srgbClr val="002060"/>
                </a:solidFill>
                <a:cs typeface="Calibri"/>
              </a:rPr>
              <a:t>Deddf</a:t>
            </a:r>
            <a:r>
              <a:rPr lang="en-GB" sz="3200" b="1">
                <a:solidFill>
                  <a:srgbClr val="002060"/>
                </a:solidFill>
                <a:cs typeface="Calibri"/>
              </a:rPr>
              <a:t> </a:t>
            </a:r>
            <a:r>
              <a:rPr lang="en-GB" sz="3200" b="1" err="1">
                <a:solidFill>
                  <a:srgbClr val="002060"/>
                </a:solidFill>
                <a:cs typeface="Calibri"/>
              </a:rPr>
              <a:t>iddo</a:t>
            </a:r>
            <a:endParaRPr lang="en-GB" sz="3200">
              <a:solidFill>
                <a:srgbClr val="000000"/>
              </a:solidFill>
              <a:cs typeface="Calibri"/>
            </a:endParaRPr>
          </a:p>
          <a:p>
            <a:pPr marL="457200" indent="-457200">
              <a:buFont typeface="Calibri"/>
              <a:buChar char="-"/>
            </a:pPr>
            <a:endParaRPr lang="en-GB" sz="3200" b="1">
              <a:solidFill>
                <a:srgbClr val="002060"/>
              </a:solidFill>
              <a:cs typeface="Calibri"/>
            </a:endParaRPr>
          </a:p>
          <a:p>
            <a:endParaRPr lang="en-GB" sz="3200" b="1">
              <a:solidFill>
                <a:srgbClr val="002060"/>
              </a:solidFill>
              <a:cs typeface="Calibri"/>
            </a:endParaRPr>
          </a:p>
          <a:p>
            <a:r>
              <a:rPr lang="en-GB" sz="3200" b="1">
                <a:solidFill>
                  <a:srgbClr val="002060"/>
                </a:solidFill>
                <a:cs typeface="Calibri"/>
              </a:rPr>
              <a:t>In less than 30 seconds...</a:t>
            </a:r>
            <a:endParaRPr lang="en-GB" sz="3200">
              <a:cs typeface="Calibri"/>
            </a:endParaRPr>
          </a:p>
          <a:p>
            <a:endParaRPr lang="en-GB" sz="3200" b="1">
              <a:solidFill>
                <a:srgbClr val="002060"/>
              </a:solidFill>
              <a:cs typeface="Calibri"/>
            </a:endParaRPr>
          </a:p>
          <a:p>
            <a:pPr marL="285750" indent="-285750">
              <a:buFont typeface="Calibri"/>
              <a:buChar char="-"/>
            </a:pPr>
            <a:r>
              <a:rPr lang="en-GB" sz="3200" b="1">
                <a:solidFill>
                  <a:srgbClr val="002060"/>
                </a:solidFill>
                <a:cs typeface="Calibri"/>
              </a:rPr>
              <a:t>Your name</a:t>
            </a:r>
          </a:p>
          <a:p>
            <a:pPr marL="285750" indent="-285750">
              <a:buFont typeface="Calibri"/>
              <a:buChar char="-"/>
            </a:pPr>
            <a:r>
              <a:rPr lang="en-GB" sz="3200" b="1">
                <a:solidFill>
                  <a:srgbClr val="002060"/>
                </a:solidFill>
                <a:cs typeface="Calibri"/>
              </a:rPr>
              <a:t>Your role and organisation</a:t>
            </a:r>
          </a:p>
          <a:p>
            <a:pPr marL="285750" indent="-285750">
              <a:buFont typeface="Calibri"/>
              <a:buChar char="-"/>
            </a:pPr>
            <a:r>
              <a:rPr lang="en-GB" sz="3200" b="1">
                <a:solidFill>
                  <a:srgbClr val="002060"/>
                </a:solidFill>
                <a:cs typeface="Calibri"/>
              </a:rPr>
              <a:t>Your idea, a current project, work problem or even a personal life scenario that you’d like to apply the Act to</a:t>
            </a:r>
          </a:p>
        </p:txBody>
      </p:sp>
    </p:spTree>
    <p:extLst>
      <p:ext uri="{BB962C8B-B14F-4D97-AF65-F5344CB8AC3E}">
        <p14:creationId xmlns:p14="http://schemas.microsoft.com/office/powerpoint/2010/main" val="22761704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0406" y="826997"/>
            <a:ext cx="7419857" cy="2598147"/>
          </a:xfrm>
          <a:prstGeom prst="rect">
            <a:avLst/>
          </a:prstGeom>
        </p:spPr>
        <p:txBody>
          <a:bodyPr wrap="square" lIns="0" tIns="0" rIns="0" bIns="0" rtlCol="0" anchor="t">
            <a:spAutoFit/>
          </a:bodyPr>
          <a:lstStyle/>
          <a:p>
            <a:pPr>
              <a:lnSpc>
                <a:spcPts val="10636"/>
              </a:lnSpc>
            </a:pPr>
            <a:r>
              <a:rPr lang="en-US" sz="5700" err="1">
                <a:solidFill>
                  <a:srgbClr val="0E6CDD"/>
                </a:solidFill>
                <a:latin typeface="Segoe UI"/>
                <a:cs typeface="Segoe UI"/>
              </a:rPr>
              <a:t>Amlinelliad</a:t>
            </a:r>
            <a:r>
              <a:rPr lang="en-US" sz="5700">
                <a:solidFill>
                  <a:srgbClr val="0E6CDD"/>
                </a:solidFill>
                <a:latin typeface="Segoe UI"/>
                <a:cs typeface="Segoe UI"/>
              </a:rPr>
              <a:t> </a:t>
            </a:r>
            <a:r>
              <a:rPr lang="en-US" sz="5700" err="1">
                <a:solidFill>
                  <a:srgbClr val="0E6CDD"/>
                </a:solidFill>
                <a:latin typeface="Segoe UI"/>
                <a:cs typeface="Segoe UI"/>
              </a:rPr>
              <a:t>o'r</a:t>
            </a:r>
            <a:r>
              <a:rPr lang="en-US" sz="5700">
                <a:solidFill>
                  <a:srgbClr val="0E6CDD"/>
                </a:solidFill>
                <a:latin typeface="Segoe UI"/>
                <a:cs typeface="Segoe UI"/>
              </a:rPr>
              <a:t> </a:t>
            </a:r>
            <a:r>
              <a:rPr lang="en-US" sz="5700" err="1">
                <a:solidFill>
                  <a:srgbClr val="0E6CDD"/>
                </a:solidFill>
                <a:latin typeface="Segoe UI"/>
                <a:cs typeface="Segoe UI"/>
              </a:rPr>
              <a:t>Ddeddf</a:t>
            </a:r>
            <a:r>
              <a:rPr lang="en-US" sz="5700" err="1">
                <a:solidFill>
                  <a:srgbClr val="002060"/>
                </a:solidFill>
                <a:latin typeface="Messina Sans 2"/>
              </a:rPr>
              <a:t>Outline</a:t>
            </a:r>
            <a:r>
              <a:rPr lang="en-US" sz="5700">
                <a:solidFill>
                  <a:srgbClr val="002060"/>
                </a:solidFill>
                <a:latin typeface="Messina Sans 2"/>
              </a:rPr>
              <a:t> of the Act</a:t>
            </a:r>
            <a:r>
              <a:rPr lang="en-US" sz="5700">
                <a:solidFill>
                  <a:srgbClr val="08294D"/>
                </a:solidFill>
                <a:latin typeface="Messina Sans 2"/>
              </a:rPr>
              <a:t> </a:t>
            </a:r>
            <a:r>
              <a:rPr lang="en-US" sz="5700">
                <a:solidFill>
                  <a:srgbClr val="0E6CDD"/>
                </a:solidFill>
                <a:latin typeface="Messina Sans 2"/>
              </a:rPr>
              <a:t> </a:t>
            </a:r>
            <a:endParaRPr lang="en-US">
              <a:cs typeface="Calibri"/>
            </a:endParaRPr>
          </a:p>
        </p:txBody>
      </p:sp>
      <p:sp>
        <p:nvSpPr>
          <p:cNvPr id="3" name="Freeform 3"/>
          <p:cNvSpPr/>
          <p:nvPr/>
        </p:nvSpPr>
        <p:spPr>
          <a:xfrm>
            <a:off x="8395136" y="1226959"/>
            <a:ext cx="9237384" cy="5503341"/>
          </a:xfrm>
          <a:custGeom>
            <a:avLst/>
            <a:gdLst/>
            <a:ahLst/>
            <a:cxnLst/>
            <a:rect l="l" t="t" r="r" b="b"/>
            <a:pathLst>
              <a:path w="9237384" h="5503341">
                <a:moveTo>
                  <a:pt x="0" y="0"/>
                </a:moveTo>
                <a:lnTo>
                  <a:pt x="9237383" y="0"/>
                </a:lnTo>
                <a:lnTo>
                  <a:pt x="9237383" y="5503341"/>
                </a:lnTo>
                <a:lnTo>
                  <a:pt x="0" y="5503341"/>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grpSp>
        <p:nvGrpSpPr>
          <p:cNvPr id="4" name="Group 4"/>
          <p:cNvGrpSpPr/>
          <p:nvPr/>
        </p:nvGrpSpPr>
        <p:grpSpPr>
          <a:xfrm>
            <a:off x="207" y="0"/>
            <a:ext cx="18288000" cy="366674"/>
            <a:chOff x="0" y="0"/>
            <a:chExt cx="24384000" cy="488898"/>
          </a:xfrm>
        </p:grpSpPr>
        <p:sp>
          <p:nvSpPr>
            <p:cNvPr id="5" name="Freeform 5"/>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6" name="Freeform 6"/>
          <p:cNvSpPr/>
          <p:nvPr/>
        </p:nvSpPr>
        <p:spPr>
          <a:xfrm>
            <a:off x="876506" y="87840"/>
            <a:ext cx="4248150" cy="733346"/>
          </a:xfrm>
          <a:custGeom>
            <a:avLst/>
            <a:gdLst/>
            <a:ahLst/>
            <a:cxnLst/>
            <a:rect l="l" t="t" r="r" b="b"/>
            <a:pathLst>
              <a:path w="4248150" h="733346">
                <a:moveTo>
                  <a:pt x="0" y="0"/>
                </a:moveTo>
                <a:lnTo>
                  <a:pt x="4248150" y="0"/>
                </a:lnTo>
                <a:lnTo>
                  <a:pt x="4248150" y="733346"/>
                </a:lnTo>
                <a:lnTo>
                  <a:pt x="0" y="733346"/>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7" name="Freeform 7"/>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5" cstate="print">
              <a:extLst>
                <a:ext uri="{28A0092B-C50C-407E-A947-70E740481C1C}">
                  <a14:useLocalDpi xmlns:a14="http://schemas.microsoft.com/office/drawing/2010/main" val="0"/>
                </a:ext>
              </a:extLst>
            </a:blip>
            <a:stretch>
              <a:fillRect/>
            </a:stretch>
          </a:blipFill>
        </p:spPr>
      </p:sp>
      <p:sp>
        <p:nvSpPr>
          <p:cNvPr id="8" name="TextBox 8"/>
          <p:cNvSpPr txBox="1"/>
          <p:nvPr/>
        </p:nvSpPr>
        <p:spPr>
          <a:xfrm>
            <a:off x="3852140" y="9256711"/>
            <a:ext cx="10187464" cy="464016"/>
          </a:xfrm>
          <a:prstGeom prst="rect">
            <a:avLst/>
          </a:prstGeom>
        </p:spPr>
        <p:txBody>
          <a:bodyPr lIns="0" tIns="0" rIns="0" bIns="0" rtlCol="0" anchor="t">
            <a:spAutoFit/>
          </a:bodyPr>
          <a:lstStyle/>
          <a:p>
            <a:pPr algn="ctr">
              <a:lnSpc>
                <a:spcPts val="2879"/>
              </a:lnSpc>
            </a:pPr>
            <a:r>
              <a:rPr lang="en-US" sz="2400">
                <a:solidFill>
                  <a:srgbClr val="808080"/>
                </a:solidFill>
                <a:latin typeface="Arial"/>
              </a:rPr>
              <a:t>cenedlaethaurdyfodol.cymru | futuregenerations.wales | @futuregencymru</a:t>
            </a:r>
          </a:p>
        </p:txBody>
      </p:sp>
      <p:pic>
        <p:nvPicPr>
          <p:cNvPr id="10" name="Picture 10" descr="A cover of a book&#10;&#10;Description automatically generated">
            <a:extLst>
              <a:ext uri="{FF2B5EF4-FFF2-40B4-BE49-F238E27FC236}">
                <a16:creationId xmlns:a16="http://schemas.microsoft.com/office/drawing/2014/main" id="{A78FE0FE-83AA-26CA-5981-401D210C7B7A}"/>
              </a:ext>
            </a:extLst>
          </p:cNvPr>
          <p:cNvPicPr>
            <a:picLocks noChangeAspect="1"/>
          </p:cNvPicPr>
          <p:nvPr/>
        </p:nvPicPr>
        <p:blipFill>
          <a:blip r:embed="rId6"/>
          <a:stretch>
            <a:fillRect/>
          </a:stretch>
        </p:blipFill>
        <p:spPr>
          <a:xfrm>
            <a:off x="594417" y="4221689"/>
            <a:ext cx="3005029" cy="4370255"/>
          </a:xfrm>
          <a:prstGeom prst="rect">
            <a:avLst/>
          </a:prstGeom>
        </p:spPr>
      </p:pic>
      <p:pic>
        <p:nvPicPr>
          <p:cNvPr id="11" name="Picture 11" descr="A cover of a book&#10;&#10;Description automatically generated">
            <a:extLst>
              <a:ext uri="{FF2B5EF4-FFF2-40B4-BE49-F238E27FC236}">
                <a16:creationId xmlns:a16="http://schemas.microsoft.com/office/drawing/2014/main" id="{70946BC8-4BF6-68C7-950B-5C54347D6A5F}"/>
              </a:ext>
            </a:extLst>
          </p:cNvPr>
          <p:cNvPicPr>
            <a:picLocks noChangeAspect="1"/>
          </p:cNvPicPr>
          <p:nvPr/>
        </p:nvPicPr>
        <p:blipFill>
          <a:blip r:embed="rId7"/>
          <a:stretch>
            <a:fillRect/>
          </a:stretch>
        </p:blipFill>
        <p:spPr>
          <a:xfrm>
            <a:off x="3996418" y="4225303"/>
            <a:ext cx="3049360" cy="4346913"/>
          </a:xfrm>
          <a:prstGeom prst="rect">
            <a:avLst/>
          </a:prstGeom>
        </p:spPr>
      </p:pic>
      <p:pic>
        <p:nvPicPr>
          <p:cNvPr id="12" name="Picture 12" descr="A cover of a book&#10;&#10;Description automatically generated">
            <a:extLst>
              <a:ext uri="{FF2B5EF4-FFF2-40B4-BE49-F238E27FC236}">
                <a16:creationId xmlns:a16="http://schemas.microsoft.com/office/drawing/2014/main" id="{C8284C1E-5081-6782-5013-B11B4AB0483A}"/>
              </a:ext>
            </a:extLst>
          </p:cNvPr>
          <p:cNvPicPr>
            <a:picLocks noChangeAspect="1"/>
          </p:cNvPicPr>
          <p:nvPr/>
        </p:nvPicPr>
        <p:blipFill>
          <a:blip r:embed="rId8"/>
          <a:stretch>
            <a:fillRect/>
          </a:stretch>
        </p:blipFill>
        <p:spPr>
          <a:xfrm>
            <a:off x="10987088" y="4221690"/>
            <a:ext cx="3039155" cy="4364343"/>
          </a:xfrm>
          <a:prstGeom prst="rect">
            <a:avLst/>
          </a:prstGeom>
        </p:spPr>
      </p:pic>
      <p:pic>
        <p:nvPicPr>
          <p:cNvPr id="13" name="Picture 13" descr="A blue puzzle pieces on a white background&#10;&#10;Description automatically generated">
            <a:extLst>
              <a:ext uri="{FF2B5EF4-FFF2-40B4-BE49-F238E27FC236}">
                <a16:creationId xmlns:a16="http://schemas.microsoft.com/office/drawing/2014/main" id="{02AFEDD5-7FF8-7F81-CB07-81767574C734}"/>
              </a:ext>
            </a:extLst>
          </p:cNvPr>
          <p:cNvPicPr>
            <a:picLocks noChangeAspect="1"/>
          </p:cNvPicPr>
          <p:nvPr/>
        </p:nvPicPr>
        <p:blipFill>
          <a:blip r:embed="rId9"/>
          <a:stretch>
            <a:fillRect/>
          </a:stretch>
        </p:blipFill>
        <p:spPr>
          <a:xfrm>
            <a:off x="7507061" y="4220579"/>
            <a:ext cx="3028950" cy="43563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8720" y="746588"/>
            <a:ext cx="17608445" cy="1487587"/>
          </a:xfrm>
          <a:prstGeom prst="rect">
            <a:avLst/>
          </a:prstGeom>
        </p:spPr>
        <p:txBody>
          <a:bodyPr lIns="0" tIns="0" rIns="0" bIns="0" rtlCol="0" anchor="t">
            <a:spAutoFit/>
          </a:bodyPr>
          <a:lstStyle/>
          <a:p>
            <a:pPr algn="ctr">
              <a:lnSpc>
                <a:spcPts val="5759"/>
              </a:lnSpc>
            </a:pPr>
            <a:r>
              <a:rPr lang="en-US" sz="4800" spc="-187" err="1">
                <a:solidFill>
                  <a:srgbClr val="08294D"/>
                </a:solidFill>
                <a:latin typeface="Segoe UI"/>
                <a:cs typeface="Segoe UI"/>
              </a:rPr>
              <a:t>Egwyddor</a:t>
            </a:r>
            <a:r>
              <a:rPr lang="en-US" sz="4800" spc="-187">
                <a:solidFill>
                  <a:srgbClr val="08294D"/>
                </a:solidFill>
                <a:latin typeface="Segoe UI"/>
                <a:cs typeface="Segoe UI"/>
              </a:rPr>
              <a:t> </a:t>
            </a:r>
            <a:r>
              <a:rPr lang="en-US" sz="4800" spc="-187" err="1">
                <a:solidFill>
                  <a:srgbClr val="08294D"/>
                </a:solidFill>
                <a:latin typeface="Segoe UI"/>
                <a:cs typeface="Segoe UI"/>
              </a:rPr>
              <a:t>Datblygu</a:t>
            </a:r>
            <a:r>
              <a:rPr lang="en-US" sz="4800" spc="-187">
                <a:solidFill>
                  <a:srgbClr val="08294D"/>
                </a:solidFill>
                <a:latin typeface="Segoe UI"/>
                <a:cs typeface="Segoe UI"/>
              </a:rPr>
              <a:t> </a:t>
            </a:r>
            <a:r>
              <a:rPr lang="en-US" sz="4800" spc="-187" err="1">
                <a:solidFill>
                  <a:srgbClr val="08294D"/>
                </a:solidFill>
                <a:latin typeface="Segoe UI"/>
                <a:cs typeface="Segoe UI"/>
              </a:rPr>
              <a:t>Cynaliadwy</a:t>
            </a:r>
            <a:r>
              <a:rPr lang="en-US" sz="4800" spc="-187">
                <a:solidFill>
                  <a:srgbClr val="08294D"/>
                </a:solidFill>
                <a:latin typeface="Segoe UI"/>
                <a:cs typeface="Segoe UI"/>
              </a:rPr>
              <a:t> / </a:t>
            </a:r>
            <a:r>
              <a:rPr lang="en-US" sz="4800" spc="-187">
                <a:solidFill>
                  <a:srgbClr val="08294D"/>
                </a:solidFill>
                <a:latin typeface="Messina Sans 3"/>
              </a:rPr>
              <a:t>Sustainable Development Principle </a:t>
            </a:r>
            <a:endParaRPr lang="en-US"/>
          </a:p>
          <a:p>
            <a:pPr algn="ctr">
              <a:lnSpc>
                <a:spcPts val="5759"/>
              </a:lnSpc>
            </a:pPr>
            <a:endParaRPr lang="en-US" sz="4800" spc="-191">
              <a:solidFill>
                <a:srgbClr val="08294D"/>
              </a:solidFill>
              <a:latin typeface="Messina Sans 3"/>
            </a:endParaRPr>
          </a:p>
        </p:txBody>
      </p:sp>
      <p:sp>
        <p:nvSpPr>
          <p:cNvPr id="3" name="Freeform 3"/>
          <p:cNvSpPr/>
          <p:nvPr/>
        </p:nvSpPr>
        <p:spPr>
          <a:xfrm>
            <a:off x="213879" y="8783080"/>
            <a:ext cx="3159892" cy="1261724"/>
          </a:xfrm>
          <a:custGeom>
            <a:avLst/>
            <a:gdLst/>
            <a:ahLst/>
            <a:cxnLst/>
            <a:rect l="l" t="t" r="r" b="b"/>
            <a:pathLst>
              <a:path w="3159892" h="1261724">
                <a:moveTo>
                  <a:pt x="0" y="0"/>
                </a:moveTo>
                <a:lnTo>
                  <a:pt x="3159893" y="0"/>
                </a:lnTo>
                <a:lnTo>
                  <a:pt x="3159893" y="1261724"/>
                </a:lnTo>
                <a:lnTo>
                  <a:pt x="0" y="1261724"/>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grpSp>
        <p:nvGrpSpPr>
          <p:cNvPr id="4" name="Group 4"/>
          <p:cNvGrpSpPr/>
          <p:nvPr/>
        </p:nvGrpSpPr>
        <p:grpSpPr>
          <a:xfrm>
            <a:off x="207" y="0"/>
            <a:ext cx="18288000" cy="366674"/>
            <a:chOff x="0" y="0"/>
            <a:chExt cx="24384000" cy="488898"/>
          </a:xfrm>
        </p:grpSpPr>
        <p:sp>
          <p:nvSpPr>
            <p:cNvPr id="5" name="Freeform 5"/>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6" name="Freeform 6"/>
          <p:cNvSpPr/>
          <p:nvPr/>
        </p:nvSpPr>
        <p:spPr>
          <a:xfrm>
            <a:off x="876505" y="87840"/>
            <a:ext cx="4248150" cy="733346"/>
          </a:xfrm>
          <a:custGeom>
            <a:avLst/>
            <a:gdLst/>
            <a:ahLst/>
            <a:cxnLst/>
            <a:rect l="l" t="t" r="r" b="b"/>
            <a:pathLst>
              <a:path w="4248150" h="733346">
                <a:moveTo>
                  <a:pt x="0" y="0"/>
                </a:moveTo>
                <a:lnTo>
                  <a:pt x="4248151" y="0"/>
                </a:lnTo>
                <a:lnTo>
                  <a:pt x="4248151" y="733346"/>
                </a:lnTo>
                <a:lnTo>
                  <a:pt x="0" y="733346"/>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7" name="TextBox 7"/>
          <p:cNvSpPr txBox="1"/>
          <p:nvPr/>
        </p:nvSpPr>
        <p:spPr>
          <a:xfrm>
            <a:off x="308748" y="2384634"/>
            <a:ext cx="12808230" cy="3276600"/>
          </a:xfrm>
          <a:prstGeom prst="rect">
            <a:avLst/>
          </a:prstGeom>
        </p:spPr>
        <p:txBody>
          <a:bodyPr lIns="0" tIns="0" rIns="0" bIns="0" rtlCol="0" anchor="t">
            <a:spAutoFit/>
          </a:bodyPr>
          <a:lstStyle/>
          <a:p>
            <a:pPr algn="l">
              <a:lnSpc>
                <a:spcPts val="6480"/>
              </a:lnSpc>
            </a:pPr>
            <a:r>
              <a:rPr lang="en-US" sz="5400" spc="-215">
                <a:solidFill>
                  <a:srgbClr val="4472C4"/>
                </a:solidFill>
                <a:latin typeface="Messina Sans 3"/>
              </a:rPr>
              <a:t>"act in a manner which seeks to ensure that the needs of the present are met</a:t>
            </a:r>
            <a:r>
              <a:rPr lang="en-US" sz="5400" spc="-215">
                <a:solidFill>
                  <a:srgbClr val="2F5597"/>
                </a:solidFill>
                <a:latin typeface="Messina Sans 3"/>
              </a:rPr>
              <a:t> </a:t>
            </a:r>
            <a:r>
              <a:rPr lang="en-US" sz="5400" spc="-215">
                <a:solidFill>
                  <a:srgbClr val="92D050"/>
                </a:solidFill>
                <a:latin typeface="Messina Sans 3"/>
              </a:rPr>
              <a:t>without compromising the ability of future generations to meet their own needs."</a:t>
            </a:r>
          </a:p>
        </p:txBody>
      </p:sp>
      <p:sp>
        <p:nvSpPr>
          <p:cNvPr id="8" name="TextBox 8"/>
          <p:cNvSpPr txBox="1"/>
          <p:nvPr/>
        </p:nvSpPr>
        <p:spPr>
          <a:xfrm>
            <a:off x="4143311" y="6397305"/>
            <a:ext cx="13950515" cy="3276600"/>
          </a:xfrm>
          <a:prstGeom prst="rect">
            <a:avLst/>
          </a:prstGeom>
        </p:spPr>
        <p:txBody>
          <a:bodyPr lIns="0" tIns="0" rIns="0" bIns="0" rtlCol="0" anchor="t">
            <a:spAutoFit/>
          </a:bodyPr>
          <a:lstStyle/>
          <a:p>
            <a:pPr algn="r">
              <a:lnSpc>
                <a:spcPts val="6480"/>
              </a:lnSpc>
            </a:pPr>
            <a:r>
              <a:rPr lang="en-US" sz="5400" spc="-215">
                <a:solidFill>
                  <a:srgbClr val="4472C4"/>
                </a:solidFill>
                <a:latin typeface="Messina Sans 3"/>
              </a:rPr>
              <a:t>"i’r corff weithredu mewn modd sy’n ceisio sicrhau bod anghenion y presennol yn cael eu diwallu </a:t>
            </a:r>
            <a:r>
              <a:rPr lang="en-US" sz="5400" spc="-215">
                <a:solidFill>
                  <a:srgbClr val="92D050"/>
                </a:solidFill>
                <a:latin typeface="Messina Sans 3"/>
              </a:rPr>
              <a:t>heb beryglu gallu cenedlaethau’r dyfodol i ddiwallu eu hanghenion hwythau."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14625" y="7321851"/>
            <a:ext cx="5084890" cy="677736"/>
          </a:xfrm>
          <a:custGeom>
            <a:avLst/>
            <a:gdLst/>
            <a:ahLst/>
            <a:cxnLst/>
            <a:rect l="l" t="t" r="r" b="b"/>
            <a:pathLst>
              <a:path w="5084890" h="677736">
                <a:moveTo>
                  <a:pt x="0" y="0"/>
                </a:moveTo>
                <a:lnTo>
                  <a:pt x="5084891" y="0"/>
                </a:lnTo>
                <a:lnTo>
                  <a:pt x="5084891" y="677736"/>
                </a:lnTo>
                <a:lnTo>
                  <a:pt x="0" y="677736"/>
                </a:lnTo>
                <a:lnTo>
                  <a:pt x="0" y="0"/>
                </a:lnTo>
                <a:close/>
              </a:path>
            </a:pathLst>
          </a:cu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p>
      <p:sp>
        <p:nvSpPr>
          <p:cNvPr id="3" name="Freeform 3"/>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5" cstate="print">
              <a:extLst>
                <a:ext uri="{28A0092B-C50C-407E-A947-70E740481C1C}">
                  <a14:useLocalDpi xmlns:a14="http://schemas.microsoft.com/office/drawing/2010/main" val="0"/>
                </a:ext>
              </a:extLst>
            </a:blip>
            <a:stretch>
              <a:fillRect/>
            </a:stretch>
          </a:blipFill>
        </p:spPr>
      </p:sp>
      <p:sp>
        <p:nvSpPr>
          <p:cNvPr id="4" name="TextBox 4"/>
          <p:cNvSpPr txBox="1"/>
          <p:nvPr/>
        </p:nvSpPr>
        <p:spPr>
          <a:xfrm>
            <a:off x="3852140" y="9313861"/>
            <a:ext cx="10187464" cy="406866"/>
          </a:xfrm>
          <a:prstGeom prst="rect">
            <a:avLst/>
          </a:prstGeom>
        </p:spPr>
        <p:txBody>
          <a:bodyPr lIns="0" tIns="0" rIns="0" bIns="0" rtlCol="0" anchor="t">
            <a:spAutoFit/>
          </a:bodyPr>
          <a:lstStyle/>
          <a:p>
            <a:pPr algn="ctr">
              <a:lnSpc>
                <a:spcPts val="2879"/>
              </a:lnSpc>
            </a:pPr>
            <a:r>
              <a:rPr lang="en-US" sz="2400" spc="-95">
                <a:solidFill>
                  <a:srgbClr val="808080"/>
                </a:solidFill>
                <a:latin typeface="Open Sans"/>
              </a:rPr>
              <a:t>cenedlaethaurdyfodol.cymru | futuregenerations.wales | @futuregencymru</a:t>
            </a:r>
          </a:p>
        </p:txBody>
      </p:sp>
      <p:grpSp>
        <p:nvGrpSpPr>
          <p:cNvPr id="5" name="Group 5"/>
          <p:cNvGrpSpPr/>
          <p:nvPr/>
        </p:nvGrpSpPr>
        <p:grpSpPr>
          <a:xfrm>
            <a:off x="207" y="0"/>
            <a:ext cx="18288000" cy="366674"/>
            <a:chOff x="0" y="0"/>
            <a:chExt cx="24384000" cy="488898"/>
          </a:xfrm>
        </p:grpSpPr>
        <p:sp>
          <p:nvSpPr>
            <p:cNvPr id="6" name="Freeform 6"/>
            <p:cNvSpPr/>
            <p:nvPr/>
          </p:nvSpPr>
          <p:spPr>
            <a:xfrm>
              <a:off x="0" y="0"/>
              <a:ext cx="24384000" cy="488950"/>
            </a:xfrm>
            <a:custGeom>
              <a:avLst/>
              <a:gdLst/>
              <a:ahLst/>
              <a:cxnLst/>
              <a:rect l="l" t="t" r="r" b="b"/>
              <a:pathLst>
                <a:path w="24384000" h="488950">
                  <a:moveTo>
                    <a:pt x="0" y="0"/>
                  </a:moveTo>
                  <a:lnTo>
                    <a:pt x="24384000" y="0"/>
                  </a:lnTo>
                  <a:lnTo>
                    <a:pt x="24384000" y="488950"/>
                  </a:lnTo>
                  <a:lnTo>
                    <a:pt x="0" y="488950"/>
                  </a:lnTo>
                  <a:close/>
                </a:path>
              </a:pathLst>
            </a:custGeom>
            <a:solidFill>
              <a:srgbClr val="FCDC34"/>
            </a:solidFill>
          </p:spPr>
        </p:sp>
      </p:grpSp>
      <p:sp>
        <p:nvSpPr>
          <p:cNvPr id="7" name="Freeform 7"/>
          <p:cNvSpPr/>
          <p:nvPr/>
        </p:nvSpPr>
        <p:spPr>
          <a:xfrm>
            <a:off x="876505" y="87840"/>
            <a:ext cx="4248150" cy="733346"/>
          </a:xfrm>
          <a:custGeom>
            <a:avLst/>
            <a:gdLst/>
            <a:ahLst/>
            <a:cxnLst/>
            <a:rect l="l" t="t" r="r" b="b"/>
            <a:pathLst>
              <a:path w="4248150" h="733346">
                <a:moveTo>
                  <a:pt x="0" y="0"/>
                </a:moveTo>
                <a:lnTo>
                  <a:pt x="4248151" y="0"/>
                </a:lnTo>
                <a:lnTo>
                  <a:pt x="4248151" y="733346"/>
                </a:lnTo>
                <a:lnTo>
                  <a:pt x="0" y="733346"/>
                </a:lnTo>
                <a:lnTo>
                  <a:pt x="0" y="0"/>
                </a:lnTo>
                <a:close/>
              </a:path>
            </a:pathLst>
          </a:custGeom>
          <a:blipFill>
            <a:blip r:embed="rId6" cstate="print">
              <a:extLst>
                <a:ext uri="{28A0092B-C50C-407E-A947-70E740481C1C}">
                  <a14:useLocalDpi xmlns:a14="http://schemas.microsoft.com/office/drawing/2010/main" val="0"/>
                </a:ext>
              </a:extLst>
            </a:blip>
            <a:stretch>
              <a:fillRect/>
            </a:stretch>
          </a:blipFill>
        </p:spPr>
      </p:sp>
      <p:sp>
        <p:nvSpPr>
          <p:cNvPr id="8" name="Freeform 8"/>
          <p:cNvSpPr/>
          <p:nvPr/>
        </p:nvSpPr>
        <p:spPr>
          <a:xfrm>
            <a:off x="228603" y="-410"/>
            <a:ext cx="17840016" cy="3761658"/>
          </a:xfrm>
          <a:custGeom>
            <a:avLst/>
            <a:gdLst/>
            <a:ahLst/>
            <a:cxnLst/>
            <a:rect l="l" t="t" r="r" b="b"/>
            <a:pathLst>
              <a:path w="17840016" h="3761658">
                <a:moveTo>
                  <a:pt x="0" y="0"/>
                </a:moveTo>
                <a:lnTo>
                  <a:pt x="17840016" y="0"/>
                </a:lnTo>
                <a:lnTo>
                  <a:pt x="17840016" y="3761658"/>
                </a:lnTo>
                <a:lnTo>
                  <a:pt x="0" y="3761658"/>
                </a:lnTo>
                <a:lnTo>
                  <a:pt x="0" y="0"/>
                </a:lnTo>
                <a:close/>
              </a:path>
            </a:pathLst>
          </a:custGeom>
          <a:blipFill>
            <a:blip r:embed="rId7" cstate="print">
              <a:extLst>
                <a:ext uri="{28A0092B-C50C-407E-A947-70E740481C1C}">
                  <a14:useLocalDpi xmlns:a14="http://schemas.microsoft.com/office/drawing/2010/main" val="0"/>
                </a:ext>
              </a:extLst>
            </a:blip>
            <a:stretch>
              <a:fillRect/>
            </a:stretch>
          </a:blipFill>
        </p:spPr>
      </p:sp>
      <p:sp>
        <p:nvSpPr>
          <p:cNvPr id="9" name="Freeform 9"/>
          <p:cNvSpPr/>
          <p:nvPr/>
        </p:nvSpPr>
        <p:spPr>
          <a:xfrm>
            <a:off x="233462" y="4396860"/>
            <a:ext cx="17867668" cy="4807306"/>
          </a:xfrm>
          <a:custGeom>
            <a:avLst/>
            <a:gdLst/>
            <a:ahLst/>
            <a:cxnLst/>
            <a:rect l="l" t="t" r="r" b="b"/>
            <a:pathLst>
              <a:path w="17867668" h="4807306">
                <a:moveTo>
                  <a:pt x="0" y="0"/>
                </a:moveTo>
                <a:lnTo>
                  <a:pt x="17867669" y="0"/>
                </a:lnTo>
                <a:lnTo>
                  <a:pt x="17867669" y="4807306"/>
                </a:lnTo>
                <a:lnTo>
                  <a:pt x="0" y="4807306"/>
                </a:lnTo>
                <a:lnTo>
                  <a:pt x="0" y="0"/>
                </a:lnTo>
                <a:close/>
              </a:path>
            </a:pathLst>
          </a:custGeom>
          <a:blipFill>
            <a:blip r:embed="rId8" cstate="print">
              <a:extLst>
                <a:ext uri="{28A0092B-C50C-407E-A947-70E740481C1C}">
                  <a14:useLocalDpi xmlns:a14="http://schemas.microsoft.com/office/drawing/2010/main" val="0"/>
                </a:ext>
              </a:extLst>
            </a:blip>
            <a:stretch>
              <a:fillRect/>
            </a:stretch>
          </a:blipFill>
        </p:spPr>
      </p:sp>
      <p:sp>
        <p:nvSpPr>
          <p:cNvPr id="10" name="Freeform 10"/>
          <p:cNvSpPr/>
          <p:nvPr/>
        </p:nvSpPr>
        <p:spPr>
          <a:xfrm>
            <a:off x="15354916" y="3581811"/>
            <a:ext cx="1566338" cy="1410447"/>
          </a:xfrm>
          <a:custGeom>
            <a:avLst/>
            <a:gdLst/>
            <a:ahLst/>
            <a:cxnLst/>
            <a:rect l="l" t="t" r="r" b="b"/>
            <a:pathLst>
              <a:path w="1566338" h="1410447">
                <a:moveTo>
                  <a:pt x="0" y="0"/>
                </a:moveTo>
                <a:lnTo>
                  <a:pt x="1566338" y="0"/>
                </a:lnTo>
                <a:lnTo>
                  <a:pt x="1566338" y="1410447"/>
                </a:lnTo>
                <a:lnTo>
                  <a:pt x="0" y="1410447"/>
                </a:lnTo>
                <a:lnTo>
                  <a:pt x="0" y="0"/>
                </a:lnTo>
                <a:close/>
              </a:path>
            </a:pathLst>
          </a:custGeom>
          <a:blipFill>
            <a:blip r:embed="rId9" cstate="print">
              <a:extLst>
                <a:ext uri="{28A0092B-C50C-407E-A947-70E740481C1C}">
                  <a14:useLocalDpi xmlns:a14="http://schemas.microsoft.com/office/drawing/2010/main" val="0"/>
                </a:ext>
              </a:extLst>
            </a:blip>
            <a:stretch>
              <a:fillRect/>
            </a:stretch>
          </a:blipFill>
        </p:spPr>
      </p:sp>
      <p:sp>
        <p:nvSpPr>
          <p:cNvPr id="11" name="Freeform 11"/>
          <p:cNvSpPr/>
          <p:nvPr/>
        </p:nvSpPr>
        <p:spPr>
          <a:xfrm>
            <a:off x="8137425" y="3694164"/>
            <a:ext cx="1493142" cy="1284876"/>
          </a:xfrm>
          <a:custGeom>
            <a:avLst/>
            <a:gdLst/>
            <a:ahLst/>
            <a:cxnLst/>
            <a:rect l="l" t="t" r="r" b="b"/>
            <a:pathLst>
              <a:path w="1493142" h="1284876">
                <a:moveTo>
                  <a:pt x="0" y="0"/>
                </a:moveTo>
                <a:lnTo>
                  <a:pt x="1493142" y="0"/>
                </a:lnTo>
                <a:lnTo>
                  <a:pt x="1493142" y="1284876"/>
                </a:lnTo>
                <a:lnTo>
                  <a:pt x="0" y="1284876"/>
                </a:lnTo>
                <a:lnTo>
                  <a:pt x="0" y="0"/>
                </a:lnTo>
                <a:close/>
              </a:path>
            </a:pathLst>
          </a:custGeom>
          <a:blipFill>
            <a:blip r:embed="rId10" cstate="print">
              <a:extLst>
                <a:ext uri="{28A0092B-C50C-407E-A947-70E740481C1C}">
                  <a14:useLocalDpi xmlns:a14="http://schemas.microsoft.com/office/drawing/2010/main" val="0"/>
                </a:ext>
              </a:extLst>
            </a:blip>
            <a:stretch>
              <a:fillRect/>
            </a:stretch>
          </a:blipFill>
        </p:spPr>
      </p:sp>
      <p:sp>
        <p:nvSpPr>
          <p:cNvPr id="12" name="Freeform 12"/>
          <p:cNvSpPr/>
          <p:nvPr/>
        </p:nvSpPr>
        <p:spPr>
          <a:xfrm>
            <a:off x="883060" y="3587547"/>
            <a:ext cx="1474324" cy="1392648"/>
          </a:xfrm>
          <a:custGeom>
            <a:avLst/>
            <a:gdLst/>
            <a:ahLst/>
            <a:cxnLst/>
            <a:rect l="l" t="t" r="r" b="b"/>
            <a:pathLst>
              <a:path w="1474324" h="1392648">
                <a:moveTo>
                  <a:pt x="0" y="0"/>
                </a:moveTo>
                <a:lnTo>
                  <a:pt x="1474325" y="0"/>
                </a:lnTo>
                <a:lnTo>
                  <a:pt x="1474325" y="1392648"/>
                </a:lnTo>
                <a:lnTo>
                  <a:pt x="0" y="1392648"/>
                </a:lnTo>
                <a:lnTo>
                  <a:pt x="0" y="0"/>
                </a:lnTo>
                <a:close/>
              </a:path>
            </a:pathLst>
          </a:custGeom>
          <a:blipFill>
            <a:blip r:embed="rId11" cstate="print">
              <a:extLst>
                <a:ext uri="{28A0092B-C50C-407E-A947-70E740481C1C}">
                  <a14:useLocalDpi xmlns:a14="http://schemas.microsoft.com/office/drawing/2010/main" val="0"/>
                </a:ext>
              </a:extLst>
            </a:blip>
            <a:stretch>
              <a:fillRect/>
            </a:stretch>
          </a:blipFill>
        </p:spPr>
      </p:sp>
      <p:sp>
        <p:nvSpPr>
          <p:cNvPr id="13" name="Freeform 13"/>
          <p:cNvSpPr/>
          <p:nvPr/>
        </p:nvSpPr>
        <p:spPr>
          <a:xfrm>
            <a:off x="4570156" y="3513806"/>
            <a:ext cx="1457145" cy="1522281"/>
          </a:xfrm>
          <a:custGeom>
            <a:avLst/>
            <a:gdLst/>
            <a:ahLst/>
            <a:cxnLst/>
            <a:rect l="l" t="t" r="r" b="b"/>
            <a:pathLst>
              <a:path w="1457145" h="1522281">
                <a:moveTo>
                  <a:pt x="0" y="0"/>
                </a:moveTo>
                <a:lnTo>
                  <a:pt x="1457146" y="0"/>
                </a:lnTo>
                <a:lnTo>
                  <a:pt x="1457146" y="1522281"/>
                </a:lnTo>
                <a:lnTo>
                  <a:pt x="0" y="1522281"/>
                </a:lnTo>
                <a:lnTo>
                  <a:pt x="0" y="0"/>
                </a:lnTo>
                <a:close/>
              </a:path>
            </a:pathLst>
          </a:custGeom>
          <a:blipFill>
            <a:blip r:embed="rId12" cstate="print">
              <a:extLst>
                <a:ext uri="{28A0092B-C50C-407E-A947-70E740481C1C}">
                  <a14:useLocalDpi xmlns:a14="http://schemas.microsoft.com/office/drawing/2010/main" val="0"/>
                </a:ext>
              </a:extLst>
            </a:blip>
            <a:stretch>
              <a:fillRect/>
            </a:stretch>
          </a:blipFill>
        </p:spPr>
      </p:sp>
      <p:sp>
        <p:nvSpPr>
          <p:cNvPr id="14" name="Freeform 14"/>
          <p:cNvSpPr/>
          <p:nvPr/>
        </p:nvSpPr>
        <p:spPr>
          <a:xfrm>
            <a:off x="11667819" y="3512420"/>
            <a:ext cx="1631358" cy="1484823"/>
          </a:xfrm>
          <a:custGeom>
            <a:avLst/>
            <a:gdLst/>
            <a:ahLst/>
            <a:cxnLst/>
            <a:rect l="l" t="t" r="r" b="b"/>
            <a:pathLst>
              <a:path w="1631358" h="1484823">
                <a:moveTo>
                  <a:pt x="0" y="0"/>
                </a:moveTo>
                <a:lnTo>
                  <a:pt x="1631358" y="0"/>
                </a:lnTo>
                <a:lnTo>
                  <a:pt x="1631358" y="1484823"/>
                </a:lnTo>
                <a:lnTo>
                  <a:pt x="0" y="1484823"/>
                </a:lnTo>
                <a:lnTo>
                  <a:pt x="0" y="0"/>
                </a:lnTo>
                <a:close/>
              </a:path>
            </a:pathLst>
          </a:custGeom>
          <a:blipFill>
            <a:blip r:embed="rId13" cstate="print">
              <a:extLst>
                <a:ext uri="{28A0092B-C50C-407E-A947-70E740481C1C}">
                  <a14:useLocalDpi xmlns:a14="http://schemas.microsoft.com/office/drawing/2010/main" val="0"/>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0181" y="8896689"/>
            <a:ext cx="2966319" cy="1185523"/>
          </a:xfrm>
          <a:custGeom>
            <a:avLst/>
            <a:gdLst/>
            <a:ahLst/>
            <a:cxnLst/>
            <a:rect l="l" t="t" r="r" b="b"/>
            <a:pathLst>
              <a:path w="2966319" h="1185523">
                <a:moveTo>
                  <a:pt x="0" y="0"/>
                </a:moveTo>
                <a:lnTo>
                  <a:pt x="2966319" y="0"/>
                </a:lnTo>
                <a:lnTo>
                  <a:pt x="2966319" y="1185523"/>
                </a:lnTo>
                <a:lnTo>
                  <a:pt x="0" y="1185523"/>
                </a:lnTo>
                <a:lnTo>
                  <a:pt x="0" y="0"/>
                </a:lnTo>
                <a:close/>
              </a:path>
            </a:pathLst>
          </a:custGeom>
          <a:blipFill>
            <a:blip r:embed="rId3">
              <a:extLst>
                <a:ext uri="{28A0092B-C50C-407E-A947-70E740481C1C}">
                  <a14:useLocalDpi xmlns:a14="http://schemas.microsoft.com/office/drawing/2010/main" val="0"/>
                </a:ext>
              </a:extLst>
            </a:blip>
            <a:stretch>
              <a:fillRect/>
            </a:stretch>
          </a:blipFill>
        </p:spPr>
      </p:sp>
      <p:sp>
        <p:nvSpPr>
          <p:cNvPr id="3" name="TextBox 3"/>
          <p:cNvSpPr txBox="1"/>
          <p:nvPr/>
        </p:nvSpPr>
        <p:spPr>
          <a:xfrm>
            <a:off x="3852140" y="9313861"/>
            <a:ext cx="10187464" cy="406866"/>
          </a:xfrm>
          <a:prstGeom prst="rect">
            <a:avLst/>
          </a:prstGeom>
        </p:spPr>
        <p:txBody>
          <a:bodyPr lIns="0" tIns="0" rIns="0" bIns="0" rtlCol="0" anchor="t">
            <a:spAutoFit/>
          </a:bodyPr>
          <a:lstStyle/>
          <a:p>
            <a:pPr algn="ctr">
              <a:lnSpc>
                <a:spcPts val="2879"/>
              </a:lnSpc>
            </a:pPr>
            <a:r>
              <a:rPr lang="en-US" sz="2400" spc="-95">
                <a:solidFill>
                  <a:srgbClr val="808080"/>
                </a:solidFill>
                <a:latin typeface="Open Sans"/>
              </a:rPr>
              <a:t>cenedlaethaurdyfodol.cymru | futuregenerations.wales | @futuregencymru</a:t>
            </a:r>
          </a:p>
        </p:txBody>
      </p:sp>
      <p:grpSp>
        <p:nvGrpSpPr>
          <p:cNvPr id="4" name="Group 4"/>
          <p:cNvGrpSpPr/>
          <p:nvPr/>
        </p:nvGrpSpPr>
        <p:grpSpPr>
          <a:xfrm>
            <a:off x="0" y="0"/>
            <a:ext cx="18288000" cy="372718"/>
            <a:chOff x="0" y="0"/>
            <a:chExt cx="24384000" cy="496958"/>
          </a:xfrm>
        </p:grpSpPr>
        <p:sp>
          <p:nvSpPr>
            <p:cNvPr id="5" name="Freeform 5"/>
            <p:cNvSpPr/>
            <p:nvPr/>
          </p:nvSpPr>
          <p:spPr>
            <a:xfrm>
              <a:off x="0" y="0"/>
              <a:ext cx="24384000" cy="496951"/>
            </a:xfrm>
            <a:custGeom>
              <a:avLst/>
              <a:gdLst/>
              <a:ahLst/>
              <a:cxnLst/>
              <a:rect l="l" t="t" r="r" b="b"/>
              <a:pathLst>
                <a:path w="24384000" h="496951">
                  <a:moveTo>
                    <a:pt x="0" y="0"/>
                  </a:moveTo>
                  <a:lnTo>
                    <a:pt x="24384000" y="0"/>
                  </a:lnTo>
                  <a:lnTo>
                    <a:pt x="24384000" y="496951"/>
                  </a:lnTo>
                  <a:lnTo>
                    <a:pt x="0" y="496951"/>
                  </a:lnTo>
                  <a:close/>
                </a:path>
              </a:pathLst>
            </a:custGeom>
            <a:solidFill>
              <a:srgbClr val="0075C9"/>
            </a:solidFill>
          </p:spPr>
        </p:sp>
      </p:grpSp>
      <p:sp>
        <p:nvSpPr>
          <p:cNvPr id="6" name="Freeform 6"/>
          <p:cNvSpPr/>
          <p:nvPr/>
        </p:nvSpPr>
        <p:spPr>
          <a:xfrm>
            <a:off x="489088" y="135183"/>
            <a:ext cx="4800600" cy="657977"/>
          </a:xfrm>
          <a:custGeom>
            <a:avLst/>
            <a:gdLst/>
            <a:ahLst/>
            <a:cxnLst/>
            <a:rect l="l" t="t" r="r" b="b"/>
            <a:pathLst>
              <a:path w="4800600" h="657977">
                <a:moveTo>
                  <a:pt x="0" y="0"/>
                </a:moveTo>
                <a:lnTo>
                  <a:pt x="4800600" y="0"/>
                </a:lnTo>
                <a:lnTo>
                  <a:pt x="4800600" y="657977"/>
                </a:lnTo>
                <a:lnTo>
                  <a:pt x="0" y="657977"/>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7" name="Freeform 7"/>
          <p:cNvSpPr/>
          <p:nvPr/>
        </p:nvSpPr>
        <p:spPr>
          <a:xfrm>
            <a:off x="1047183" y="1578282"/>
            <a:ext cx="7560894" cy="7748221"/>
          </a:xfrm>
          <a:custGeom>
            <a:avLst/>
            <a:gdLst/>
            <a:ahLst/>
            <a:cxnLst/>
            <a:rect l="l" t="t" r="r" b="b"/>
            <a:pathLst>
              <a:path w="7560894" h="7748221">
                <a:moveTo>
                  <a:pt x="0" y="0"/>
                </a:moveTo>
                <a:lnTo>
                  <a:pt x="7560894" y="0"/>
                </a:lnTo>
                <a:lnTo>
                  <a:pt x="7560894" y="7748221"/>
                </a:lnTo>
                <a:lnTo>
                  <a:pt x="0" y="7748221"/>
                </a:lnTo>
                <a:lnTo>
                  <a:pt x="0" y="0"/>
                </a:lnTo>
                <a:close/>
              </a:path>
            </a:pathLst>
          </a:custGeom>
          <a:blipFill>
            <a:blip r:embed="rId5" cstate="print">
              <a:extLst>
                <a:ext uri="{28A0092B-C50C-407E-A947-70E740481C1C}">
                  <a14:useLocalDpi xmlns:a14="http://schemas.microsoft.com/office/drawing/2010/main" val="0"/>
                </a:ext>
              </a:extLst>
            </a:blip>
            <a:stretch>
              <a:fillRect t="-50" b="-50"/>
            </a:stretch>
          </a:blipFill>
        </p:spPr>
      </p:sp>
      <p:sp>
        <p:nvSpPr>
          <p:cNvPr id="8" name="TextBox 8"/>
          <p:cNvSpPr txBox="1"/>
          <p:nvPr/>
        </p:nvSpPr>
        <p:spPr>
          <a:xfrm>
            <a:off x="993830" y="927026"/>
            <a:ext cx="11654140" cy="601058"/>
          </a:xfrm>
          <a:prstGeom prst="rect">
            <a:avLst/>
          </a:prstGeom>
        </p:spPr>
        <p:txBody>
          <a:bodyPr lIns="0" tIns="0" rIns="0" bIns="0" rtlCol="0" anchor="t">
            <a:spAutoFit/>
          </a:bodyPr>
          <a:lstStyle/>
          <a:p>
            <a:pPr algn="l">
              <a:lnSpc>
                <a:spcPts val="4320"/>
              </a:lnSpc>
            </a:pPr>
            <a:r>
              <a:rPr lang="en-US" sz="3600" spc="-143">
                <a:solidFill>
                  <a:srgbClr val="000000"/>
                </a:solidFill>
                <a:latin typeface="Open Sans Bold"/>
              </a:rPr>
              <a:t>National Well-being Goals</a:t>
            </a:r>
          </a:p>
        </p:txBody>
      </p:sp>
      <p:sp>
        <p:nvSpPr>
          <p:cNvPr id="9" name="Freeform 9"/>
          <p:cNvSpPr/>
          <p:nvPr/>
        </p:nvSpPr>
        <p:spPr>
          <a:xfrm>
            <a:off x="8919180" y="1341899"/>
            <a:ext cx="8601781" cy="7707108"/>
          </a:xfrm>
          <a:custGeom>
            <a:avLst/>
            <a:gdLst/>
            <a:ahLst/>
            <a:cxnLst/>
            <a:rect l="l" t="t" r="r" b="b"/>
            <a:pathLst>
              <a:path w="8601781" h="7707108">
                <a:moveTo>
                  <a:pt x="0" y="0"/>
                </a:moveTo>
                <a:lnTo>
                  <a:pt x="8601782" y="0"/>
                </a:lnTo>
                <a:lnTo>
                  <a:pt x="8601782" y="7707107"/>
                </a:lnTo>
                <a:lnTo>
                  <a:pt x="0" y="7707107"/>
                </a:lnTo>
                <a:lnTo>
                  <a:pt x="0" y="0"/>
                </a:lnTo>
                <a:close/>
              </a:path>
            </a:pathLst>
          </a:custGeom>
          <a:blipFill>
            <a:blip r:embed="rId6" cstate="print">
              <a:extLst>
                <a:ext uri="{28A0092B-C50C-407E-A947-70E740481C1C}">
                  <a14:useLocalDpi xmlns:a14="http://schemas.microsoft.com/office/drawing/2010/main" val="0"/>
                </a:ext>
              </a:extLst>
            </a:blip>
            <a:stretch>
              <a:fillRect t="-120" b="-120"/>
            </a:stretch>
          </a:blipFill>
        </p:spPr>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2db166e-c3a8-4b62-b764-d4a29ea6796f" xsi:nil="true"/>
    <lcf76f155ced4ddcb4097134ff3c332f xmlns="4adb4db6-3168-4503-b838-7f5d2572ecb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AAE904A5386D4CAD761DE6136B26F5" ma:contentTypeVersion="16" ma:contentTypeDescription="Create a new document." ma:contentTypeScope="" ma:versionID="d38c495cbc82b7caa8ca27838e673019">
  <xsd:schema xmlns:xsd="http://www.w3.org/2001/XMLSchema" xmlns:xs="http://www.w3.org/2001/XMLSchema" xmlns:p="http://schemas.microsoft.com/office/2006/metadata/properties" xmlns:ns2="c2db166e-c3a8-4b62-b764-d4a29ea6796f" xmlns:ns3="4adb4db6-3168-4503-b838-7f5d2572ecb4" targetNamespace="http://schemas.microsoft.com/office/2006/metadata/properties" ma:root="true" ma:fieldsID="fbbebe78bcb8fa6f3e08c3cc156e4e4b" ns2:_="" ns3:_="">
    <xsd:import namespace="c2db166e-c3a8-4b62-b764-d4a29ea6796f"/>
    <xsd:import namespace="4adb4db6-3168-4503-b838-7f5d2572ecb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b166e-c3a8-4b62-b764-d4a29ea6796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c8c84525-0001-4c1b-9441-e3f60ce88cf5}" ma:internalName="TaxCatchAll" ma:showField="CatchAllData" ma:web="c2db166e-c3a8-4b62-b764-d4a29ea6796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db4db6-3168-4503-b838-7f5d2572ecb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50adb9f-7626-4437-891d-591a73cf1a8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8EF739-E206-4D37-A4E4-E77ABCEBF508}">
  <ds:schemaRefs>
    <ds:schemaRef ds:uri="4adb4db6-3168-4503-b838-7f5d2572ecb4"/>
    <ds:schemaRef ds:uri="c2db166e-c3a8-4b62-b764-d4a29ea679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6A7F4B5-AEA3-4311-A9AC-75579C7E1DDF}">
  <ds:schemaRefs>
    <ds:schemaRef ds:uri="http://schemas.microsoft.com/sharepoint/v3/contenttype/forms"/>
  </ds:schemaRefs>
</ds:datastoreItem>
</file>

<file path=customXml/itemProps3.xml><?xml version="1.0" encoding="utf-8"?>
<ds:datastoreItem xmlns:ds="http://schemas.openxmlformats.org/officeDocument/2006/customXml" ds:itemID="{C16F276A-8000-4DEB-A930-EC7686F99737}">
  <ds:schemaRefs>
    <ds:schemaRef ds:uri="4adb4db6-3168-4503-b838-7f5d2572ecb4"/>
    <ds:schemaRef ds:uri="c2db166e-c3a8-4b62-b764-d4a29ea679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42</Slides>
  <Notes>33</Notes>
  <HiddenSlides>4</HiddenSlides>
  <ScaleCrop>false</ScaleCrop>
  <HeadingPairs>
    <vt:vector size="4" baseType="variant">
      <vt:variant>
        <vt:lpstr>Theme</vt:lpstr>
      </vt:variant>
      <vt:variant>
        <vt:i4>6</vt:i4>
      </vt:variant>
      <vt:variant>
        <vt:lpstr>Slide Titles</vt:lpstr>
      </vt:variant>
      <vt:variant>
        <vt:i4>42</vt:i4>
      </vt:variant>
    </vt:vector>
  </HeadingPairs>
  <TitlesOfParts>
    <vt:vector size="48" baseType="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Comisiynydd Cenedlaethau’r  Dyfodol Cymru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06 28 OFGC Slides for workshop_DRAFT (1).pptx</dc:title>
  <cp:revision>15</cp:revision>
  <dcterms:created xsi:type="dcterms:W3CDTF">2006-08-16T00:00:00Z</dcterms:created>
  <dcterms:modified xsi:type="dcterms:W3CDTF">2023-12-05T14:46:24Z</dcterms:modified>
  <dc:identifier>DAFoPqSbIw4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0x01010037AAE904A5386D4CAD761DE6136B26F5</vt:lpwstr>
  </property>
  <property fmtid="{D5CDD505-2E9C-101B-9397-08002B2CF9AE}" pid="3" name="MediaServiceImageTags">
    <vt:lpwstr/>
  </property>
</Properties>
</file>